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9"/>
  </p:notesMasterIdLst>
  <p:sldIdLst>
    <p:sldId id="256" r:id="rId2"/>
    <p:sldId id="282" r:id="rId3"/>
    <p:sldId id="1215" r:id="rId4"/>
    <p:sldId id="1216" r:id="rId5"/>
    <p:sldId id="1221" r:id="rId6"/>
    <p:sldId id="1223" r:id="rId7"/>
    <p:sldId id="1224" r:id="rId8"/>
    <p:sldId id="1225" r:id="rId9"/>
    <p:sldId id="1217" r:id="rId10"/>
    <p:sldId id="1218" r:id="rId11"/>
    <p:sldId id="1219" r:id="rId12"/>
    <p:sldId id="1220" r:id="rId13"/>
    <p:sldId id="1226" r:id="rId14"/>
    <p:sldId id="1214" r:id="rId15"/>
    <p:sldId id="1227" r:id="rId16"/>
    <p:sldId id="1228" r:id="rId17"/>
    <p:sldId id="1229" r:id="rId18"/>
    <p:sldId id="1206" r:id="rId19"/>
    <p:sldId id="1230" r:id="rId20"/>
    <p:sldId id="1231" r:id="rId21"/>
    <p:sldId id="1210" r:id="rId22"/>
    <p:sldId id="1232" r:id="rId23"/>
    <p:sldId id="602" r:id="rId24"/>
    <p:sldId id="273" r:id="rId25"/>
    <p:sldId id="274" r:id="rId26"/>
    <p:sldId id="275" r:id="rId27"/>
    <p:sldId id="276"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215"/>
            <p14:sldId id="1216"/>
            <p14:sldId id="1221"/>
            <p14:sldId id="1223"/>
            <p14:sldId id="1224"/>
            <p14:sldId id="1225"/>
            <p14:sldId id="1217"/>
            <p14:sldId id="1218"/>
            <p14:sldId id="1219"/>
            <p14:sldId id="1220"/>
            <p14:sldId id="1226"/>
            <p14:sldId id="1214"/>
            <p14:sldId id="1227"/>
            <p14:sldId id="1228"/>
            <p14:sldId id="1229"/>
            <p14:sldId id="1206"/>
            <p14:sldId id="1230"/>
            <p14:sldId id="1231"/>
            <p14:sldId id="1210"/>
            <p14:sldId id="1232"/>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9" autoAdjust="0"/>
    <p:restoredTop sz="96447" autoAdjust="0"/>
  </p:normalViewPr>
  <p:slideViewPr>
    <p:cSldViewPr snapToGrid="0">
      <p:cViewPr varScale="1">
        <p:scale>
          <a:sx n="89" d="100"/>
          <a:sy n="89" d="100"/>
        </p:scale>
        <p:origin x="330"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 Id="rId5" Type="http://schemas.openxmlformats.org/officeDocument/2006/relationships/image" Target="../media/image44.wmf"/><Relationship Id="rId4" Type="http://schemas.openxmlformats.org/officeDocument/2006/relationships/image" Target="../media/image43.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28.wmf"/><Relationship Id="rId1" Type="http://schemas.openxmlformats.org/officeDocument/2006/relationships/image" Target="../media/image45.wmf"/><Relationship Id="rId4" Type="http://schemas.openxmlformats.org/officeDocument/2006/relationships/image" Target="../media/image4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4" Type="http://schemas.openxmlformats.org/officeDocument/2006/relationships/image" Target="../media/image5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4" Type="http://schemas.openxmlformats.org/officeDocument/2006/relationships/image" Target="../media/image62.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4"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5" Type="http://schemas.openxmlformats.org/officeDocument/2006/relationships/image" Target="../media/image39.wmf"/><Relationship Id="rId4"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2021-10-14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Periodic functions and Fourier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Periodic functions and Fourier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Periodic functions and Fourier series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Periodic functions and Fourier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Periodic functions and Fourier series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Periodic functions and Fourier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Periodic functions and Fourier series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1.bin"/><Relationship Id="rId3" Type="http://schemas.microsoft.com/office/2007/relationships/media" Target="../media/media10.m4a"/><Relationship Id="rId7" Type="http://schemas.openxmlformats.org/officeDocument/2006/relationships/image" Target="../media/image32.wmf"/><Relationship Id="rId12" Type="http://schemas.openxmlformats.org/officeDocument/2006/relationships/image" Target="../media/image8.png"/><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oleObject" Target="../embeddings/oleObject20.bin"/><Relationship Id="rId11" Type="http://schemas.openxmlformats.org/officeDocument/2006/relationships/image" Target="../media/image34.wmf"/><Relationship Id="rId5" Type="http://schemas.openxmlformats.org/officeDocument/2006/relationships/slideLayout" Target="../slideLayouts/slideLayout2.xml"/><Relationship Id="rId10" Type="http://schemas.openxmlformats.org/officeDocument/2006/relationships/oleObject" Target="../embeddings/oleObject22.bin"/><Relationship Id="rId4" Type="http://schemas.openxmlformats.org/officeDocument/2006/relationships/audio" Target="../media/media10.m4a"/><Relationship Id="rId9" Type="http://schemas.openxmlformats.org/officeDocument/2006/relationships/image" Target="../media/image33.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38.wmf"/><Relationship Id="rId3" Type="http://schemas.microsoft.com/office/2007/relationships/media" Target="../media/media11.m4a"/><Relationship Id="rId7" Type="http://schemas.openxmlformats.org/officeDocument/2006/relationships/image" Target="../media/image35.wmf"/><Relationship Id="rId12" Type="http://schemas.openxmlformats.org/officeDocument/2006/relationships/oleObject" Target="../embeddings/oleObject26.bin"/><Relationship Id="rId2" Type="http://schemas.openxmlformats.org/officeDocument/2006/relationships/tags" Target="../tags/tag9.xml"/><Relationship Id="rId16" Type="http://schemas.openxmlformats.org/officeDocument/2006/relationships/image" Target="../media/image8.png"/><Relationship Id="rId1" Type="http://schemas.openxmlformats.org/officeDocument/2006/relationships/vmlDrawing" Target="../drawings/vmlDrawing9.vml"/><Relationship Id="rId6" Type="http://schemas.openxmlformats.org/officeDocument/2006/relationships/oleObject" Target="../embeddings/oleObject23.bin"/><Relationship Id="rId11" Type="http://schemas.openxmlformats.org/officeDocument/2006/relationships/image" Target="../media/image37.wmf"/><Relationship Id="rId5" Type="http://schemas.openxmlformats.org/officeDocument/2006/relationships/slideLayout" Target="../slideLayouts/slideLayout2.xml"/><Relationship Id="rId15" Type="http://schemas.openxmlformats.org/officeDocument/2006/relationships/image" Target="../media/image39.wmf"/><Relationship Id="rId10" Type="http://schemas.openxmlformats.org/officeDocument/2006/relationships/oleObject" Target="../embeddings/oleObject25.bin"/><Relationship Id="rId4" Type="http://schemas.openxmlformats.org/officeDocument/2006/relationships/audio" Target="../media/media11.m4a"/><Relationship Id="rId9" Type="http://schemas.openxmlformats.org/officeDocument/2006/relationships/image" Target="../media/image36.wmf"/><Relationship Id="rId14" Type="http://schemas.openxmlformats.org/officeDocument/2006/relationships/oleObject" Target="../embeddings/oleObject27.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43.wmf"/><Relationship Id="rId3" Type="http://schemas.microsoft.com/office/2007/relationships/media" Target="../media/media12.m4a"/><Relationship Id="rId7" Type="http://schemas.openxmlformats.org/officeDocument/2006/relationships/image" Target="../media/image40.wmf"/><Relationship Id="rId12" Type="http://schemas.openxmlformats.org/officeDocument/2006/relationships/oleObject" Target="../embeddings/oleObject31.bin"/><Relationship Id="rId2" Type="http://schemas.openxmlformats.org/officeDocument/2006/relationships/tags" Target="../tags/tag10.xml"/><Relationship Id="rId16" Type="http://schemas.openxmlformats.org/officeDocument/2006/relationships/image" Target="../media/image8.png"/><Relationship Id="rId1" Type="http://schemas.openxmlformats.org/officeDocument/2006/relationships/vmlDrawing" Target="../drawings/vmlDrawing10.vml"/><Relationship Id="rId6" Type="http://schemas.openxmlformats.org/officeDocument/2006/relationships/oleObject" Target="../embeddings/oleObject28.bin"/><Relationship Id="rId11" Type="http://schemas.openxmlformats.org/officeDocument/2006/relationships/image" Target="../media/image42.wmf"/><Relationship Id="rId5" Type="http://schemas.openxmlformats.org/officeDocument/2006/relationships/slideLayout" Target="../slideLayouts/slideLayout2.xml"/><Relationship Id="rId15" Type="http://schemas.openxmlformats.org/officeDocument/2006/relationships/image" Target="../media/image44.wmf"/><Relationship Id="rId10" Type="http://schemas.openxmlformats.org/officeDocument/2006/relationships/oleObject" Target="../embeddings/oleObject30.bin"/><Relationship Id="rId4" Type="http://schemas.openxmlformats.org/officeDocument/2006/relationships/audio" Target="../media/media12.m4a"/><Relationship Id="rId9" Type="http://schemas.openxmlformats.org/officeDocument/2006/relationships/image" Target="../media/image41.wmf"/><Relationship Id="rId14" Type="http://schemas.openxmlformats.org/officeDocument/2006/relationships/oleObject" Target="../embeddings/oleObject32.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47.wmf"/><Relationship Id="rId3" Type="http://schemas.microsoft.com/office/2007/relationships/media" Target="../media/media13.m4a"/><Relationship Id="rId7" Type="http://schemas.openxmlformats.org/officeDocument/2006/relationships/image" Target="../media/image45.wmf"/><Relationship Id="rId12" Type="http://schemas.openxmlformats.org/officeDocument/2006/relationships/oleObject" Target="../embeddings/oleObject36.bin"/><Relationship Id="rId2" Type="http://schemas.openxmlformats.org/officeDocument/2006/relationships/tags" Target="../tags/tag11.xml"/><Relationship Id="rId1" Type="http://schemas.openxmlformats.org/officeDocument/2006/relationships/vmlDrawing" Target="../drawings/vmlDrawing11.vml"/><Relationship Id="rId6" Type="http://schemas.openxmlformats.org/officeDocument/2006/relationships/oleObject" Target="../embeddings/oleObject33.bin"/><Relationship Id="rId11" Type="http://schemas.openxmlformats.org/officeDocument/2006/relationships/image" Target="../media/image46.wmf"/><Relationship Id="rId5" Type="http://schemas.openxmlformats.org/officeDocument/2006/relationships/slideLayout" Target="../slideLayouts/slideLayout2.xml"/><Relationship Id="rId10" Type="http://schemas.openxmlformats.org/officeDocument/2006/relationships/oleObject" Target="../embeddings/oleObject35.bin"/><Relationship Id="rId4" Type="http://schemas.openxmlformats.org/officeDocument/2006/relationships/audio" Target="../media/media13.m4a"/><Relationship Id="rId9" Type="http://schemas.openxmlformats.org/officeDocument/2006/relationships/image" Target="../media/image28.wmf"/><Relationship Id="rId1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oleObject" Target="../embeddings/oleObject37.bin"/><Relationship Id="rId18" Type="http://schemas.openxmlformats.org/officeDocument/2006/relationships/image" Target="../media/image50.wmf"/><Relationship Id="rId3" Type="http://schemas.microsoft.com/office/2007/relationships/media" Target="../media/media15.m4a"/><Relationship Id="rId21" Type="http://schemas.openxmlformats.org/officeDocument/2006/relationships/image" Target="../media/image8.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oleObject" Target="../embeddings/oleObject39.bin"/><Relationship Id="rId2" Type="http://schemas.openxmlformats.org/officeDocument/2006/relationships/tags" Target="../tags/tag13.xml"/><Relationship Id="rId16" Type="http://schemas.openxmlformats.org/officeDocument/2006/relationships/image" Target="../media/image49.wmf"/><Relationship Id="rId20" Type="http://schemas.openxmlformats.org/officeDocument/2006/relationships/image" Target="../media/image51.wmf"/><Relationship Id="rId1" Type="http://schemas.openxmlformats.org/officeDocument/2006/relationships/vmlDrawing" Target="../drawings/vmlDrawing12.v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slideLayout" Target="../slideLayouts/slideLayout2.xml"/><Relationship Id="rId15" Type="http://schemas.openxmlformats.org/officeDocument/2006/relationships/oleObject" Target="../embeddings/oleObject38.bin"/><Relationship Id="rId10" Type="http://schemas.openxmlformats.org/officeDocument/2006/relationships/image" Target="../media/image56.png"/><Relationship Id="rId19" Type="http://schemas.openxmlformats.org/officeDocument/2006/relationships/oleObject" Target="../embeddings/oleObject40.bin"/><Relationship Id="rId4" Type="http://schemas.openxmlformats.org/officeDocument/2006/relationships/audio" Target="../media/media15.m4a"/><Relationship Id="rId9" Type="http://schemas.openxmlformats.org/officeDocument/2006/relationships/image" Target="../media/image55.png"/><Relationship Id="rId14" Type="http://schemas.openxmlformats.org/officeDocument/2006/relationships/image" Target="../media/image48.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62.wmf"/><Relationship Id="rId3" Type="http://schemas.microsoft.com/office/2007/relationships/media" Target="../media/media16.m4a"/><Relationship Id="rId7" Type="http://schemas.openxmlformats.org/officeDocument/2006/relationships/image" Target="../media/image59.wmf"/><Relationship Id="rId12" Type="http://schemas.openxmlformats.org/officeDocument/2006/relationships/oleObject" Target="../embeddings/oleObject44.bin"/><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oleObject" Target="../embeddings/oleObject41.bin"/><Relationship Id="rId11" Type="http://schemas.openxmlformats.org/officeDocument/2006/relationships/image" Target="../media/image61.wmf"/><Relationship Id="rId5" Type="http://schemas.openxmlformats.org/officeDocument/2006/relationships/slideLayout" Target="../slideLayouts/slideLayout2.xml"/><Relationship Id="rId10" Type="http://schemas.openxmlformats.org/officeDocument/2006/relationships/oleObject" Target="../embeddings/oleObject43.bin"/><Relationship Id="rId4" Type="http://schemas.openxmlformats.org/officeDocument/2006/relationships/audio" Target="../media/media16.m4a"/><Relationship Id="rId9" Type="http://schemas.openxmlformats.org/officeDocument/2006/relationships/image" Target="../media/image60.wmf"/><Relationship Id="rId1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6.bin"/><Relationship Id="rId3" Type="http://schemas.microsoft.com/office/2007/relationships/media" Target="../media/media17.m4a"/><Relationship Id="rId7" Type="http://schemas.openxmlformats.org/officeDocument/2006/relationships/image" Target="../media/image63.wmf"/><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oleObject" Target="../embeddings/oleObject4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7.m4a"/><Relationship Id="rId9" Type="http://schemas.openxmlformats.org/officeDocument/2006/relationships/image" Target="../media/image64.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7.bin"/><Relationship Id="rId3" Type="http://schemas.microsoft.com/office/2007/relationships/media" Target="../media/media18.m4a"/><Relationship Id="rId7" Type="http://schemas.openxmlformats.org/officeDocument/2006/relationships/image" Target="../media/image68.png"/><Relationship Id="rId12" Type="http://schemas.openxmlformats.org/officeDocument/2006/relationships/image" Target="../media/image8.pn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67.png"/><Relationship Id="rId11" Type="http://schemas.openxmlformats.org/officeDocument/2006/relationships/image" Target="../media/image66.wmf"/><Relationship Id="rId5" Type="http://schemas.openxmlformats.org/officeDocument/2006/relationships/slideLayout" Target="../slideLayouts/slideLayout2.xml"/><Relationship Id="rId10" Type="http://schemas.openxmlformats.org/officeDocument/2006/relationships/oleObject" Target="../embeddings/oleObject48.bin"/><Relationship Id="rId4" Type="http://schemas.openxmlformats.org/officeDocument/2006/relationships/audio" Target="../media/media18.m4a"/><Relationship Id="rId9" Type="http://schemas.openxmlformats.org/officeDocument/2006/relationships/image" Target="../media/image65.wmf"/></Relationships>
</file>

<file path=ppt/slides/_rels/slide19.xml.rels><?xml version="1.0" encoding="UTF-8" standalone="yes"?>
<Relationships xmlns="http://schemas.openxmlformats.org/package/2006/relationships"><Relationship Id="rId8" Type="http://schemas.openxmlformats.org/officeDocument/2006/relationships/image" Target="../media/image69.wmf"/><Relationship Id="rId3" Type="http://schemas.microsoft.com/office/2007/relationships/media" Target="../media/media19.m4a"/><Relationship Id="rId7" Type="http://schemas.openxmlformats.org/officeDocument/2006/relationships/oleObject" Target="../embeddings/oleObject49.bin"/><Relationship Id="rId12" Type="http://schemas.openxmlformats.org/officeDocument/2006/relationships/image" Target="../media/image8.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71.png"/><Relationship Id="rId11" Type="http://schemas.openxmlformats.org/officeDocument/2006/relationships/image" Target="../media/image72.png"/><Relationship Id="rId5" Type="http://schemas.openxmlformats.org/officeDocument/2006/relationships/slideLayout" Target="../slideLayouts/slideLayout2.xml"/><Relationship Id="rId10" Type="http://schemas.openxmlformats.org/officeDocument/2006/relationships/image" Target="../media/image70.wmf"/><Relationship Id="rId4" Type="http://schemas.openxmlformats.org/officeDocument/2006/relationships/audio" Target="../media/media19.m4a"/><Relationship Id="rId9" Type="http://schemas.openxmlformats.org/officeDocument/2006/relationships/oleObject" Target="../embeddings/oleObject50.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3.wmf"/><Relationship Id="rId13" Type="http://schemas.openxmlformats.org/officeDocument/2006/relationships/image" Target="../media/image8.png"/><Relationship Id="rId3" Type="http://schemas.microsoft.com/office/2007/relationships/media" Target="../media/media20.m4a"/><Relationship Id="rId7" Type="http://schemas.openxmlformats.org/officeDocument/2006/relationships/oleObject" Target="../embeddings/oleObject51.bin"/><Relationship Id="rId12" Type="http://schemas.openxmlformats.org/officeDocument/2006/relationships/image" Target="../media/image77.pn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75.png"/><Relationship Id="rId11" Type="http://schemas.openxmlformats.org/officeDocument/2006/relationships/image" Target="../media/image76.png"/><Relationship Id="rId5" Type="http://schemas.openxmlformats.org/officeDocument/2006/relationships/slideLayout" Target="../slideLayouts/slideLayout2.xml"/><Relationship Id="rId10" Type="http://schemas.openxmlformats.org/officeDocument/2006/relationships/image" Target="../media/image74.wmf"/><Relationship Id="rId4" Type="http://schemas.openxmlformats.org/officeDocument/2006/relationships/audio" Target="../media/media20.m4a"/><Relationship Id="rId9" Type="http://schemas.openxmlformats.org/officeDocument/2006/relationships/oleObject" Target="../embeddings/oleObject52.bin"/></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54.bin"/><Relationship Id="rId3" Type="http://schemas.microsoft.com/office/2007/relationships/media" Target="../media/media22.m4a"/><Relationship Id="rId7" Type="http://schemas.openxmlformats.org/officeDocument/2006/relationships/image" Target="../media/image78.wmf"/><Relationship Id="rId2" Type="http://schemas.openxmlformats.org/officeDocument/2006/relationships/tags" Target="../tags/tag20.xml"/><Relationship Id="rId1" Type="http://schemas.openxmlformats.org/officeDocument/2006/relationships/vmlDrawing" Target="../drawings/vmlDrawing18.vml"/><Relationship Id="rId6" Type="http://schemas.openxmlformats.org/officeDocument/2006/relationships/oleObject" Target="../embeddings/oleObject53.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2.m4a"/><Relationship Id="rId9" Type="http://schemas.openxmlformats.org/officeDocument/2006/relationships/image" Target="../media/image79.wmf"/></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3.m4a"/><Relationship Id="rId7" Type="http://schemas.openxmlformats.org/officeDocument/2006/relationships/image" Target="../media/image28.wmf"/><Relationship Id="rId2" Type="http://schemas.openxmlformats.org/officeDocument/2006/relationships/tags" Target="../tags/tag21.xml"/><Relationship Id="rId1" Type="http://schemas.openxmlformats.org/officeDocument/2006/relationships/vmlDrawing" Target="../drawings/vmlDrawing19.vml"/><Relationship Id="rId6" Type="http://schemas.openxmlformats.org/officeDocument/2006/relationships/oleObject" Target="../embeddings/oleObject55.bin"/><Relationship Id="rId5" Type="http://schemas.openxmlformats.org/officeDocument/2006/relationships/slideLayout" Target="../slideLayouts/slideLayout2.xml"/><Relationship Id="rId4" Type="http://schemas.openxmlformats.org/officeDocument/2006/relationships/audio" Target="../media/media23.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m4a"/><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m4a"/><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4.wmf"/><Relationship Id="rId3" Type="http://schemas.microsoft.com/office/2007/relationships/media" Target="../media/media4.m4a"/><Relationship Id="rId7" Type="http://schemas.openxmlformats.org/officeDocument/2006/relationships/image" Target="../media/image11.wmf"/><Relationship Id="rId12" Type="http://schemas.openxmlformats.org/officeDocument/2006/relationships/oleObject" Target="../embeddings/oleObject6.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3.wmf"/><Relationship Id="rId5" Type="http://schemas.openxmlformats.org/officeDocument/2006/relationships/slideLayout" Target="../slideLayouts/slideLayout2.xml"/><Relationship Id="rId10" Type="http://schemas.openxmlformats.org/officeDocument/2006/relationships/oleObject" Target="../embeddings/oleObject5.bin"/><Relationship Id="rId4" Type="http://schemas.openxmlformats.org/officeDocument/2006/relationships/audio" Target="../media/media4.m4a"/><Relationship Id="rId9" Type="http://schemas.openxmlformats.org/officeDocument/2006/relationships/image" Target="../media/image12.wmf"/><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8.bin"/><Relationship Id="rId3" Type="http://schemas.microsoft.com/office/2007/relationships/media" Target="../media/media5.m4a"/><Relationship Id="rId7" Type="http://schemas.openxmlformats.org/officeDocument/2006/relationships/image" Target="../media/image15.wmf"/><Relationship Id="rId12" Type="http://schemas.openxmlformats.org/officeDocument/2006/relationships/image" Target="../media/image8.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17.wmf"/><Relationship Id="rId5" Type="http://schemas.openxmlformats.org/officeDocument/2006/relationships/slideLayout" Target="../slideLayouts/slideLayout2.xml"/><Relationship Id="rId10" Type="http://schemas.openxmlformats.org/officeDocument/2006/relationships/oleObject" Target="../embeddings/oleObject9.bin"/><Relationship Id="rId4" Type="http://schemas.openxmlformats.org/officeDocument/2006/relationships/audio" Target="../media/media5.m4a"/><Relationship Id="rId9" Type="http://schemas.openxmlformats.org/officeDocument/2006/relationships/image" Target="../media/image16.wmf"/></Relationships>
</file>

<file path=ppt/slides/_rels/slide6.xml.rels><?xml version="1.0" encoding="UTF-8" standalone="yes"?>
<Relationships xmlns="http://schemas.openxmlformats.org/package/2006/relationships"><Relationship Id="rId8" Type="http://schemas.openxmlformats.org/officeDocument/2006/relationships/image" Target="../media/image18.wmf"/><Relationship Id="rId3" Type="http://schemas.microsoft.com/office/2007/relationships/media" Target="../media/media6.m4a"/><Relationship Id="rId7" Type="http://schemas.openxmlformats.org/officeDocument/2006/relationships/oleObject" Target="../embeddings/oleObject10.bin"/><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19.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m4a"/><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24.wmf"/><Relationship Id="rId3" Type="http://schemas.microsoft.com/office/2007/relationships/media" Target="../media/media7.m4a"/><Relationship Id="rId7" Type="http://schemas.openxmlformats.org/officeDocument/2006/relationships/image" Target="../media/image21.wmf"/><Relationship Id="rId12" Type="http://schemas.openxmlformats.org/officeDocument/2006/relationships/oleObject" Target="../embeddings/oleObject14.bin"/><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11.bin"/><Relationship Id="rId11" Type="http://schemas.openxmlformats.org/officeDocument/2006/relationships/image" Target="../media/image23.wmf"/><Relationship Id="rId5" Type="http://schemas.openxmlformats.org/officeDocument/2006/relationships/slideLayout" Target="../slideLayouts/slideLayout2.xml"/><Relationship Id="rId10" Type="http://schemas.openxmlformats.org/officeDocument/2006/relationships/oleObject" Target="../embeddings/oleObject13.bin"/><Relationship Id="rId4" Type="http://schemas.openxmlformats.org/officeDocument/2006/relationships/audio" Target="../media/media7.m4a"/><Relationship Id="rId9" Type="http://schemas.openxmlformats.org/officeDocument/2006/relationships/image" Target="../media/image22.wmf"/><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5.wmf"/><Relationship Id="rId3" Type="http://schemas.microsoft.com/office/2007/relationships/media" Target="../media/media8.m4a"/><Relationship Id="rId7" Type="http://schemas.openxmlformats.org/officeDocument/2006/relationships/oleObject" Target="../embeddings/oleObject15.bin"/><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26.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8.m4a"/><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31.wmf"/><Relationship Id="rId3" Type="http://schemas.microsoft.com/office/2007/relationships/media" Target="../media/media9.m4a"/><Relationship Id="rId7" Type="http://schemas.openxmlformats.org/officeDocument/2006/relationships/image" Target="../media/image28.wmf"/><Relationship Id="rId12" Type="http://schemas.openxmlformats.org/officeDocument/2006/relationships/oleObject" Target="../embeddings/oleObject19.bin"/><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16.bin"/><Relationship Id="rId11" Type="http://schemas.openxmlformats.org/officeDocument/2006/relationships/image" Target="../media/image30.wmf"/><Relationship Id="rId5" Type="http://schemas.openxmlformats.org/officeDocument/2006/relationships/slideLayout" Target="../slideLayouts/slideLayout2.xml"/><Relationship Id="rId10" Type="http://schemas.openxmlformats.org/officeDocument/2006/relationships/oleObject" Target="../embeddings/oleObject18.bin"/><Relationship Id="rId4" Type="http://schemas.openxmlformats.org/officeDocument/2006/relationships/audio" Target="../media/media9.m4a"/><Relationship Id="rId9" Type="http://schemas.openxmlformats.org/officeDocument/2006/relationships/image" Target="../media/image29.wmf"/><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Periodic functions and Fourier series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C311D857-094F-4DE5-84D4-9BDFCDFAD2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7749"/>
    </mc:Choice>
    <mc:Fallback>
      <p:transition spd="slow" advTm="1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complex exponentials</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Now, if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a:t>
            </a:r>
            <a:r>
              <a:rPr lang="en-US" dirty="0"/>
              <a:t>, we have:</a:t>
            </a:r>
          </a:p>
          <a:p>
            <a:endParaRPr lang="en-US" dirty="0"/>
          </a:p>
          <a:p>
            <a:endParaRPr lang="en-US" dirty="0"/>
          </a:p>
          <a:p>
            <a:endParaRPr lang="en-US" dirty="0"/>
          </a:p>
          <a:p>
            <a:endParaRPr lang="en-US" dirty="0"/>
          </a:p>
          <a:p>
            <a:pPr marL="0" indent="0">
              <a:buNone/>
            </a:pPr>
            <a:endParaRPr lang="en-US"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dirty="0"/>
          </a:p>
        </p:txBody>
      </p:sp>
      <p:graphicFrame>
        <p:nvGraphicFramePr>
          <p:cNvPr id="40" name="Object 39">
            <a:extLst>
              <a:ext uri="{FF2B5EF4-FFF2-40B4-BE49-F238E27FC236}">
                <a16:creationId xmlns:a16="http://schemas.microsoft.com/office/drawing/2014/main" id="{2E880257-1249-4A60-A57F-10F85246AC86}"/>
              </a:ext>
            </a:extLst>
          </p:cNvPr>
          <p:cNvGraphicFramePr>
            <a:graphicFrameLocks noChangeAspect="1"/>
          </p:cNvGraphicFramePr>
          <p:nvPr>
            <p:extLst>
              <p:ext uri="{D42A27DB-BD31-4B8C-83A1-F6EECF244321}">
                <p14:modId xmlns:p14="http://schemas.microsoft.com/office/powerpoint/2010/main" val="2856896033"/>
              </p:ext>
            </p:extLst>
          </p:nvPr>
        </p:nvGraphicFramePr>
        <p:xfrm>
          <a:off x="3172332" y="2074863"/>
          <a:ext cx="3054350" cy="1409700"/>
        </p:xfrm>
        <a:graphic>
          <a:graphicData uri="http://schemas.openxmlformats.org/presentationml/2006/ole">
            <mc:AlternateContent xmlns:mc="http://schemas.openxmlformats.org/markup-compatibility/2006">
              <mc:Choice xmlns:v="urn:schemas-microsoft-com:vml" Requires="v">
                <p:oleObj spid="_x0000_s11278" name="Equation" r:id="rId6" imgW="1295280" imgH="596880" progId="Equation.DSMT4">
                  <p:embed/>
                </p:oleObj>
              </mc:Choice>
              <mc:Fallback>
                <p:oleObj name="Equation" r:id="rId6" imgW="1295280" imgH="596880" progId="Equation.DSMT4">
                  <p:embed/>
                  <p:pic>
                    <p:nvPicPr>
                      <p:cNvPr id="40" name="Object 39">
                        <a:extLst>
                          <a:ext uri="{FF2B5EF4-FFF2-40B4-BE49-F238E27FC236}">
                            <a16:creationId xmlns:a16="http://schemas.microsoft.com/office/drawing/2014/main" id="{2E880257-1249-4A60-A57F-10F85246AC86}"/>
                          </a:ext>
                        </a:extLst>
                      </p:cNvPr>
                      <p:cNvPicPr/>
                      <p:nvPr/>
                    </p:nvPicPr>
                    <p:blipFill>
                      <a:blip r:embed="rId7"/>
                      <a:stretch>
                        <a:fillRect/>
                      </a:stretch>
                    </p:blipFill>
                    <p:spPr>
                      <a:xfrm>
                        <a:off x="3172332" y="2074863"/>
                        <a:ext cx="3054350" cy="14097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598FC8E-01D2-4679-B949-CA1F1B5EAF5A}"/>
              </a:ext>
            </a:extLst>
          </p:cNvPr>
          <p:cNvGraphicFramePr>
            <a:graphicFrameLocks noChangeAspect="1"/>
          </p:cNvGraphicFramePr>
          <p:nvPr>
            <p:extLst>
              <p:ext uri="{D42A27DB-BD31-4B8C-83A1-F6EECF244321}">
                <p14:modId xmlns:p14="http://schemas.microsoft.com/office/powerpoint/2010/main" val="2789459350"/>
              </p:ext>
            </p:extLst>
          </p:nvPr>
        </p:nvGraphicFramePr>
        <p:xfrm>
          <a:off x="4222955" y="3432086"/>
          <a:ext cx="1616075" cy="1409700"/>
        </p:xfrm>
        <a:graphic>
          <a:graphicData uri="http://schemas.openxmlformats.org/presentationml/2006/ole">
            <mc:AlternateContent xmlns:mc="http://schemas.openxmlformats.org/markup-compatibility/2006">
              <mc:Choice xmlns:v="urn:schemas-microsoft-com:vml" Requires="v">
                <p:oleObj spid="_x0000_s11279" name="Equation" r:id="rId8" imgW="685800" imgH="596880" progId="Equation.DSMT4">
                  <p:embed/>
                </p:oleObj>
              </mc:Choice>
              <mc:Fallback>
                <p:oleObj name="Equation" r:id="rId8" imgW="685800" imgH="596880" progId="Equation.DSMT4">
                  <p:embed/>
                  <p:pic>
                    <p:nvPicPr>
                      <p:cNvPr id="40" name="Object 39">
                        <a:extLst>
                          <a:ext uri="{FF2B5EF4-FFF2-40B4-BE49-F238E27FC236}">
                            <a16:creationId xmlns:a16="http://schemas.microsoft.com/office/drawing/2014/main" id="{2E880257-1249-4A60-A57F-10F85246AC86}"/>
                          </a:ext>
                        </a:extLst>
                      </p:cNvPr>
                      <p:cNvPicPr/>
                      <p:nvPr/>
                    </p:nvPicPr>
                    <p:blipFill>
                      <a:blip r:embed="rId9"/>
                      <a:stretch>
                        <a:fillRect/>
                      </a:stretch>
                    </p:blipFill>
                    <p:spPr>
                      <a:xfrm>
                        <a:off x="4222955" y="3432086"/>
                        <a:ext cx="1616075" cy="14097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7E34C72-9C57-4F8C-88A1-F20D3DEF57F3}"/>
              </a:ext>
            </a:extLst>
          </p:cNvPr>
          <p:cNvGraphicFramePr>
            <a:graphicFrameLocks noChangeAspect="1"/>
          </p:cNvGraphicFramePr>
          <p:nvPr>
            <p:extLst>
              <p:ext uri="{D42A27DB-BD31-4B8C-83A1-F6EECF244321}">
                <p14:modId xmlns:p14="http://schemas.microsoft.com/office/powerpoint/2010/main" val="3461657405"/>
              </p:ext>
            </p:extLst>
          </p:nvPr>
        </p:nvGraphicFramePr>
        <p:xfrm>
          <a:off x="4222955" y="4786242"/>
          <a:ext cx="1527175" cy="1409700"/>
        </p:xfrm>
        <a:graphic>
          <a:graphicData uri="http://schemas.openxmlformats.org/presentationml/2006/ole">
            <mc:AlternateContent xmlns:mc="http://schemas.openxmlformats.org/markup-compatibility/2006">
              <mc:Choice xmlns:v="urn:schemas-microsoft-com:vml" Requires="v">
                <p:oleObj spid="_x0000_s11280" name="Equation" r:id="rId10" imgW="647640" imgH="596880" progId="Equation.DSMT4">
                  <p:embed/>
                </p:oleObj>
              </mc:Choice>
              <mc:Fallback>
                <p:oleObj name="Equation" r:id="rId10" imgW="647640" imgH="596880" progId="Equation.DSMT4">
                  <p:embed/>
                  <p:pic>
                    <p:nvPicPr>
                      <p:cNvPr id="10" name="Object 9">
                        <a:extLst>
                          <a:ext uri="{FF2B5EF4-FFF2-40B4-BE49-F238E27FC236}">
                            <a16:creationId xmlns:a16="http://schemas.microsoft.com/office/drawing/2014/main" id="{6598FC8E-01D2-4679-B949-CA1F1B5EAF5A}"/>
                          </a:ext>
                        </a:extLst>
                      </p:cNvPr>
                      <p:cNvPicPr/>
                      <p:nvPr/>
                    </p:nvPicPr>
                    <p:blipFill>
                      <a:blip r:embed="rId11"/>
                      <a:stretch>
                        <a:fillRect/>
                      </a:stretch>
                    </p:blipFill>
                    <p:spPr>
                      <a:xfrm>
                        <a:off x="4222955" y="4786242"/>
                        <a:ext cx="1527175" cy="140970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EF897EAD-1A65-4F35-AE1B-D17BA8C1643A}"/>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56822357"/>
      </p:ext>
    </p:extLst>
  </p:cSld>
  <p:clrMapOvr>
    <a:masterClrMapping/>
  </p:clrMapOvr>
  <mc:AlternateContent xmlns:mc="http://schemas.openxmlformats.org/markup-compatibility/2006">
    <mc:Choice xmlns:p14="http://schemas.microsoft.com/office/powerpoint/2010/main" Requires="p14">
      <p:transition spd="slow" p14:dur="2000" advTm="44570"/>
    </mc:Choice>
    <mc:Fallback>
      <p:transition spd="slow" advTm="44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complex exponentials</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Otherwise, if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a:t>
            </a:r>
            <a:r>
              <a:rPr lang="en-US" dirty="0"/>
              <a:t>, we have:</a:t>
            </a:r>
            <a:endParaRPr lang="en-US"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dirty="0"/>
          </a:p>
        </p:txBody>
      </p:sp>
      <p:graphicFrame>
        <p:nvGraphicFramePr>
          <p:cNvPr id="12" name="Object 11">
            <a:extLst>
              <a:ext uri="{FF2B5EF4-FFF2-40B4-BE49-F238E27FC236}">
                <a16:creationId xmlns:a16="http://schemas.microsoft.com/office/drawing/2014/main" id="{C146B3AB-BBD0-41F1-9787-C7B3D13FC5B4}"/>
              </a:ext>
            </a:extLst>
          </p:cNvPr>
          <p:cNvGraphicFramePr>
            <a:graphicFrameLocks noChangeAspect="1"/>
          </p:cNvGraphicFramePr>
          <p:nvPr>
            <p:extLst>
              <p:ext uri="{D42A27DB-BD31-4B8C-83A1-F6EECF244321}">
                <p14:modId xmlns:p14="http://schemas.microsoft.com/office/powerpoint/2010/main" val="2809658502"/>
              </p:ext>
            </p:extLst>
          </p:nvPr>
        </p:nvGraphicFramePr>
        <p:xfrm>
          <a:off x="369703" y="1843088"/>
          <a:ext cx="6229350" cy="1889125"/>
        </p:xfrm>
        <a:graphic>
          <a:graphicData uri="http://schemas.openxmlformats.org/presentationml/2006/ole">
            <mc:AlternateContent xmlns:mc="http://schemas.openxmlformats.org/markup-compatibility/2006">
              <mc:Choice xmlns:v="urn:schemas-microsoft-com:vml" Requires="v">
                <p:oleObj spid="_x0000_s12312" name="Equation" r:id="rId6" imgW="2641320" imgH="799920" progId="Equation.DSMT4">
                  <p:embed/>
                </p:oleObj>
              </mc:Choice>
              <mc:Fallback>
                <p:oleObj name="Equation" r:id="rId6" imgW="2641320" imgH="799920" progId="Equation.DSMT4">
                  <p:embed/>
                  <p:pic>
                    <p:nvPicPr>
                      <p:cNvPr id="12" name="Object 11">
                        <a:extLst>
                          <a:ext uri="{FF2B5EF4-FFF2-40B4-BE49-F238E27FC236}">
                            <a16:creationId xmlns:a16="http://schemas.microsoft.com/office/drawing/2014/main" id="{C146B3AB-BBD0-41F1-9787-C7B3D13FC5B4}"/>
                          </a:ext>
                        </a:extLst>
                      </p:cNvPr>
                      <p:cNvPicPr/>
                      <p:nvPr/>
                    </p:nvPicPr>
                    <p:blipFill>
                      <a:blip r:embed="rId7"/>
                      <a:stretch>
                        <a:fillRect/>
                      </a:stretch>
                    </p:blipFill>
                    <p:spPr>
                      <a:xfrm>
                        <a:off x="369703" y="1843088"/>
                        <a:ext cx="6229350" cy="1889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B450D60-88F5-469E-8FF5-2971ADF3D471}"/>
              </a:ext>
            </a:extLst>
          </p:cNvPr>
          <p:cNvGraphicFramePr>
            <a:graphicFrameLocks noChangeAspect="1"/>
          </p:cNvGraphicFramePr>
          <p:nvPr>
            <p:extLst>
              <p:ext uri="{D42A27DB-BD31-4B8C-83A1-F6EECF244321}">
                <p14:modId xmlns:p14="http://schemas.microsoft.com/office/powerpoint/2010/main" val="1631551005"/>
              </p:ext>
            </p:extLst>
          </p:nvPr>
        </p:nvGraphicFramePr>
        <p:xfrm>
          <a:off x="3322637" y="3564487"/>
          <a:ext cx="5059363" cy="1289050"/>
        </p:xfrm>
        <a:graphic>
          <a:graphicData uri="http://schemas.openxmlformats.org/presentationml/2006/ole">
            <mc:AlternateContent xmlns:mc="http://schemas.openxmlformats.org/markup-compatibility/2006">
              <mc:Choice xmlns:v="urn:schemas-microsoft-com:vml" Requires="v">
                <p:oleObj spid="_x0000_s12313" name="Equation" r:id="rId8" imgW="2145960" imgH="545760" progId="Equation.DSMT4">
                  <p:embed/>
                </p:oleObj>
              </mc:Choice>
              <mc:Fallback>
                <p:oleObj name="Equation" r:id="rId8" imgW="2145960" imgH="545760" progId="Equation.DSMT4">
                  <p:embed/>
                  <p:pic>
                    <p:nvPicPr>
                      <p:cNvPr id="12" name="Object 11">
                        <a:extLst>
                          <a:ext uri="{FF2B5EF4-FFF2-40B4-BE49-F238E27FC236}">
                            <a16:creationId xmlns:a16="http://schemas.microsoft.com/office/drawing/2014/main" id="{C146B3AB-BBD0-41F1-9787-C7B3D13FC5B4}"/>
                          </a:ext>
                        </a:extLst>
                      </p:cNvPr>
                      <p:cNvPicPr/>
                      <p:nvPr/>
                    </p:nvPicPr>
                    <p:blipFill>
                      <a:blip r:embed="rId9"/>
                      <a:stretch>
                        <a:fillRect/>
                      </a:stretch>
                    </p:blipFill>
                    <p:spPr>
                      <a:xfrm>
                        <a:off x="3322637" y="3564487"/>
                        <a:ext cx="5059363" cy="12890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C7D88113-4E03-45A1-BC12-0BE66497C6A8}"/>
              </a:ext>
            </a:extLst>
          </p:cNvPr>
          <p:cNvGraphicFramePr>
            <a:graphicFrameLocks noChangeAspect="1"/>
          </p:cNvGraphicFramePr>
          <p:nvPr>
            <p:extLst>
              <p:ext uri="{D42A27DB-BD31-4B8C-83A1-F6EECF244321}">
                <p14:modId xmlns:p14="http://schemas.microsoft.com/office/powerpoint/2010/main" val="2956182098"/>
              </p:ext>
            </p:extLst>
          </p:nvPr>
        </p:nvGraphicFramePr>
        <p:xfrm>
          <a:off x="3322637" y="4664608"/>
          <a:ext cx="4281488" cy="1198562"/>
        </p:xfrm>
        <a:graphic>
          <a:graphicData uri="http://schemas.openxmlformats.org/presentationml/2006/ole">
            <mc:AlternateContent xmlns:mc="http://schemas.openxmlformats.org/markup-compatibility/2006">
              <mc:Choice xmlns:v="urn:schemas-microsoft-com:vml" Requires="v">
                <p:oleObj spid="_x0000_s12314" name="Equation" r:id="rId10" imgW="1815840" imgH="507960" progId="Equation.DSMT4">
                  <p:embed/>
                </p:oleObj>
              </mc:Choice>
              <mc:Fallback>
                <p:oleObj name="Equation" r:id="rId10" imgW="1815840" imgH="507960" progId="Equation.DSMT4">
                  <p:embed/>
                  <p:pic>
                    <p:nvPicPr>
                      <p:cNvPr id="10" name="Object 9">
                        <a:extLst>
                          <a:ext uri="{FF2B5EF4-FFF2-40B4-BE49-F238E27FC236}">
                            <a16:creationId xmlns:a16="http://schemas.microsoft.com/office/drawing/2014/main" id="{2B450D60-88F5-469E-8FF5-2971ADF3D471}"/>
                          </a:ext>
                        </a:extLst>
                      </p:cNvPr>
                      <p:cNvPicPr/>
                      <p:nvPr/>
                    </p:nvPicPr>
                    <p:blipFill>
                      <a:blip r:embed="rId11"/>
                      <a:stretch>
                        <a:fillRect/>
                      </a:stretch>
                    </p:blipFill>
                    <p:spPr>
                      <a:xfrm>
                        <a:off x="3322637" y="4664608"/>
                        <a:ext cx="4281488" cy="119856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129EAE8-BA77-4890-B1E1-ECA7D93777E7}"/>
              </a:ext>
            </a:extLst>
          </p:cNvPr>
          <p:cNvGraphicFramePr>
            <a:graphicFrameLocks noChangeAspect="1"/>
          </p:cNvGraphicFramePr>
          <p:nvPr>
            <p:extLst>
              <p:ext uri="{D42A27DB-BD31-4B8C-83A1-F6EECF244321}">
                <p14:modId xmlns:p14="http://schemas.microsoft.com/office/powerpoint/2010/main" val="2903280468"/>
              </p:ext>
            </p:extLst>
          </p:nvPr>
        </p:nvGraphicFramePr>
        <p:xfrm>
          <a:off x="3336201" y="5667206"/>
          <a:ext cx="4491037" cy="1196975"/>
        </p:xfrm>
        <a:graphic>
          <a:graphicData uri="http://schemas.openxmlformats.org/presentationml/2006/ole">
            <mc:AlternateContent xmlns:mc="http://schemas.openxmlformats.org/markup-compatibility/2006">
              <mc:Choice xmlns:v="urn:schemas-microsoft-com:vml" Requires="v">
                <p:oleObj spid="_x0000_s12315" name="Equation" r:id="rId12" imgW="1904760" imgH="507960" progId="Equation.DSMT4">
                  <p:embed/>
                </p:oleObj>
              </mc:Choice>
              <mc:Fallback>
                <p:oleObj name="Equation" r:id="rId12" imgW="1904760" imgH="507960" progId="Equation.DSMT4">
                  <p:embed/>
                  <p:pic>
                    <p:nvPicPr>
                      <p:cNvPr id="11" name="Object 10">
                        <a:extLst>
                          <a:ext uri="{FF2B5EF4-FFF2-40B4-BE49-F238E27FC236}">
                            <a16:creationId xmlns:a16="http://schemas.microsoft.com/office/drawing/2014/main" id="{C7D88113-4E03-45A1-BC12-0BE66497C6A8}"/>
                          </a:ext>
                        </a:extLst>
                      </p:cNvPr>
                      <p:cNvPicPr/>
                      <p:nvPr/>
                    </p:nvPicPr>
                    <p:blipFill>
                      <a:blip r:embed="rId13"/>
                      <a:stretch>
                        <a:fillRect/>
                      </a:stretch>
                    </p:blipFill>
                    <p:spPr>
                      <a:xfrm>
                        <a:off x="3336201" y="5667206"/>
                        <a:ext cx="4491037" cy="11969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9D0C056-1DAB-4876-8344-A8CD5FA03B63}"/>
              </a:ext>
            </a:extLst>
          </p:cNvPr>
          <p:cNvGraphicFramePr>
            <a:graphicFrameLocks noChangeAspect="1"/>
          </p:cNvGraphicFramePr>
          <p:nvPr>
            <p:extLst>
              <p:ext uri="{D42A27DB-BD31-4B8C-83A1-F6EECF244321}">
                <p14:modId xmlns:p14="http://schemas.microsoft.com/office/powerpoint/2010/main" val="1782858641"/>
              </p:ext>
            </p:extLst>
          </p:nvPr>
        </p:nvGraphicFramePr>
        <p:xfrm>
          <a:off x="658812" y="3757460"/>
          <a:ext cx="1885950" cy="958850"/>
        </p:xfrm>
        <a:graphic>
          <a:graphicData uri="http://schemas.openxmlformats.org/presentationml/2006/ole">
            <mc:AlternateContent xmlns:mc="http://schemas.openxmlformats.org/markup-compatibility/2006">
              <mc:Choice xmlns:v="urn:schemas-microsoft-com:vml" Requires="v">
                <p:oleObj spid="_x0000_s12316" name="Equation" r:id="rId14" imgW="799920" imgH="406080" progId="Equation.DSMT4">
                  <p:embed/>
                </p:oleObj>
              </mc:Choice>
              <mc:Fallback>
                <p:oleObj name="Equation" r:id="rId14" imgW="799920" imgH="406080" progId="Equation.DSMT4">
                  <p:embed/>
                  <p:pic>
                    <p:nvPicPr>
                      <p:cNvPr id="12" name="Object 11">
                        <a:extLst>
                          <a:ext uri="{FF2B5EF4-FFF2-40B4-BE49-F238E27FC236}">
                            <a16:creationId xmlns:a16="http://schemas.microsoft.com/office/drawing/2014/main" id="{C146B3AB-BBD0-41F1-9787-C7B3D13FC5B4}"/>
                          </a:ext>
                        </a:extLst>
                      </p:cNvPr>
                      <p:cNvPicPr/>
                      <p:nvPr/>
                    </p:nvPicPr>
                    <p:blipFill>
                      <a:blip r:embed="rId15"/>
                      <a:stretch>
                        <a:fillRect/>
                      </a:stretch>
                    </p:blipFill>
                    <p:spPr>
                      <a:xfrm>
                        <a:off x="658812" y="3757460"/>
                        <a:ext cx="1885950" cy="958850"/>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D724F708-C630-459C-9F86-4879AF7BE43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17967078"/>
      </p:ext>
    </p:extLst>
  </p:cSld>
  <p:clrMapOvr>
    <a:masterClrMapping/>
  </p:clrMapOvr>
  <mc:AlternateContent xmlns:mc="http://schemas.openxmlformats.org/markup-compatibility/2006">
    <mc:Choice xmlns:p14="http://schemas.microsoft.com/office/powerpoint/2010/main" Requires="p14">
      <p:transition spd="slow" p14:dur="2000" advTm="99997"/>
    </mc:Choice>
    <mc:Fallback>
      <p:transition spd="slow" advTm="99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complex exponentials</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Recall that </a:t>
            </a:r>
            <a:r>
              <a:rPr lang="en-US" i="1" dirty="0">
                <a:latin typeface="Times New Roman" panose="02020603050405020304" pitchFamily="18" charset="0"/>
              </a:rPr>
              <a:t>z</a:t>
            </a:r>
            <a:r>
              <a:rPr lang="en-US" dirty="0">
                <a:latin typeface="Times New Roman" panose="02020603050405020304" pitchFamily="18" charset="0"/>
              </a:rPr>
              <a:t> – </a:t>
            </a:r>
            <a:r>
              <a:rPr lang="en-US" i="1" dirty="0">
                <a:latin typeface="Times New Roman" panose="02020603050405020304" pitchFamily="18" charset="0"/>
              </a:rPr>
              <a:t>z</a:t>
            </a:r>
            <a:r>
              <a:rPr lang="en-US" baseline="30000" dirty="0">
                <a:latin typeface="Times New Roman" panose="02020603050405020304" pitchFamily="18" charset="0"/>
              </a:rPr>
              <a:t>*</a:t>
            </a:r>
            <a:r>
              <a:rPr lang="en-US" dirty="0">
                <a:latin typeface="Times New Roman" panose="02020603050405020304" pitchFamily="18" charset="0"/>
              </a:rPr>
              <a:t> = 2</a:t>
            </a:r>
            <a:r>
              <a:rPr lang="en-US" i="1" dirty="0">
                <a:latin typeface="Times New Roman" panose="02020603050405020304" pitchFamily="18" charset="0"/>
              </a:rPr>
              <a:t>j </a:t>
            </a:r>
            <a:r>
              <a:rPr lang="en-US" dirty="0" err="1">
                <a:latin typeface="Times New Roman" panose="02020603050405020304" pitchFamily="18" charset="0"/>
              </a:rPr>
              <a:t>ℑm</a:t>
            </a:r>
            <a:r>
              <a:rPr lang="en-US" dirty="0">
                <a:latin typeface="Times New Roman" panose="02020603050405020304" pitchFamily="18" charset="0"/>
              </a:rPr>
              <a:t>(</a:t>
            </a:r>
            <a:r>
              <a:rPr lang="en-US" i="1" dirty="0">
                <a:latin typeface="Times New Roman" panose="02020603050405020304" pitchFamily="18" charset="0"/>
              </a:rPr>
              <a:t>z</a:t>
            </a:r>
            <a:r>
              <a:rPr lang="en-US" dirty="0">
                <a:latin typeface="Times New Roman" panose="02020603050405020304" pitchFamily="18" charset="0"/>
              </a:rPr>
              <a:t>)</a:t>
            </a:r>
            <a:endParaRPr lang="en-US"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dirty="0"/>
          </a:p>
        </p:txBody>
      </p:sp>
      <p:graphicFrame>
        <p:nvGraphicFramePr>
          <p:cNvPr id="12" name="Object 11">
            <a:extLst>
              <a:ext uri="{FF2B5EF4-FFF2-40B4-BE49-F238E27FC236}">
                <a16:creationId xmlns:a16="http://schemas.microsoft.com/office/drawing/2014/main" id="{C146B3AB-BBD0-41F1-9787-C7B3D13FC5B4}"/>
              </a:ext>
            </a:extLst>
          </p:cNvPr>
          <p:cNvGraphicFramePr>
            <a:graphicFrameLocks noChangeAspect="1"/>
          </p:cNvGraphicFramePr>
          <p:nvPr>
            <p:extLst>
              <p:ext uri="{D42A27DB-BD31-4B8C-83A1-F6EECF244321}">
                <p14:modId xmlns:p14="http://schemas.microsoft.com/office/powerpoint/2010/main" val="615499914"/>
              </p:ext>
            </p:extLst>
          </p:nvPr>
        </p:nvGraphicFramePr>
        <p:xfrm>
          <a:off x="2648648" y="2189163"/>
          <a:ext cx="5478462" cy="1200150"/>
        </p:xfrm>
        <a:graphic>
          <a:graphicData uri="http://schemas.openxmlformats.org/presentationml/2006/ole">
            <mc:AlternateContent xmlns:mc="http://schemas.openxmlformats.org/markup-compatibility/2006">
              <mc:Choice xmlns:v="urn:schemas-microsoft-com:vml" Requires="v">
                <p:oleObj spid="_x0000_s13336" name="Equation" r:id="rId6" imgW="2323800" imgH="507960" progId="Equation.DSMT4">
                  <p:embed/>
                </p:oleObj>
              </mc:Choice>
              <mc:Fallback>
                <p:oleObj name="Equation" r:id="rId6" imgW="2323800" imgH="507960" progId="Equation.DSMT4">
                  <p:embed/>
                  <p:pic>
                    <p:nvPicPr>
                      <p:cNvPr id="12" name="Object 11">
                        <a:extLst>
                          <a:ext uri="{FF2B5EF4-FFF2-40B4-BE49-F238E27FC236}">
                            <a16:creationId xmlns:a16="http://schemas.microsoft.com/office/drawing/2014/main" id="{C146B3AB-BBD0-41F1-9787-C7B3D13FC5B4}"/>
                          </a:ext>
                        </a:extLst>
                      </p:cNvPr>
                      <p:cNvPicPr/>
                      <p:nvPr/>
                    </p:nvPicPr>
                    <p:blipFill>
                      <a:blip r:embed="rId7"/>
                      <a:stretch>
                        <a:fillRect/>
                      </a:stretch>
                    </p:blipFill>
                    <p:spPr>
                      <a:xfrm>
                        <a:off x="2648648" y="2189163"/>
                        <a:ext cx="5478462" cy="12001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129EAE8-BA77-4890-B1E1-ECA7D93777E7}"/>
              </a:ext>
            </a:extLst>
          </p:cNvPr>
          <p:cNvGraphicFramePr>
            <a:graphicFrameLocks noChangeAspect="1"/>
          </p:cNvGraphicFramePr>
          <p:nvPr>
            <p:extLst>
              <p:ext uri="{D42A27DB-BD31-4B8C-83A1-F6EECF244321}">
                <p14:modId xmlns:p14="http://schemas.microsoft.com/office/powerpoint/2010/main" val="3712994066"/>
              </p:ext>
            </p:extLst>
          </p:nvPr>
        </p:nvGraphicFramePr>
        <p:xfrm>
          <a:off x="3623498" y="3628455"/>
          <a:ext cx="3981450" cy="1196975"/>
        </p:xfrm>
        <a:graphic>
          <a:graphicData uri="http://schemas.openxmlformats.org/presentationml/2006/ole">
            <mc:AlternateContent xmlns:mc="http://schemas.openxmlformats.org/markup-compatibility/2006">
              <mc:Choice xmlns:v="urn:schemas-microsoft-com:vml" Requires="v">
                <p:oleObj spid="_x0000_s13337" name="Equation" r:id="rId8" imgW="1688760" imgH="507960" progId="Equation.DSMT4">
                  <p:embed/>
                </p:oleObj>
              </mc:Choice>
              <mc:Fallback>
                <p:oleObj name="Equation" r:id="rId8" imgW="1688760" imgH="507960" progId="Equation.DSMT4">
                  <p:embed/>
                  <p:pic>
                    <p:nvPicPr>
                      <p:cNvPr id="13" name="Object 12">
                        <a:extLst>
                          <a:ext uri="{FF2B5EF4-FFF2-40B4-BE49-F238E27FC236}">
                            <a16:creationId xmlns:a16="http://schemas.microsoft.com/office/drawing/2014/main" id="{F129EAE8-BA77-4890-B1E1-ECA7D93777E7}"/>
                          </a:ext>
                        </a:extLst>
                      </p:cNvPr>
                      <p:cNvPicPr/>
                      <p:nvPr/>
                    </p:nvPicPr>
                    <p:blipFill>
                      <a:blip r:embed="rId9"/>
                      <a:stretch>
                        <a:fillRect/>
                      </a:stretch>
                    </p:blipFill>
                    <p:spPr>
                      <a:xfrm>
                        <a:off x="3623498" y="3628455"/>
                        <a:ext cx="3981450" cy="11969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A5691234-EEFB-4BF6-AC15-8687AA42D697}"/>
              </a:ext>
            </a:extLst>
          </p:cNvPr>
          <p:cNvGraphicFramePr>
            <a:graphicFrameLocks noChangeAspect="1"/>
          </p:cNvGraphicFramePr>
          <p:nvPr>
            <p:extLst>
              <p:ext uri="{D42A27DB-BD31-4B8C-83A1-F6EECF244321}">
                <p14:modId xmlns:p14="http://schemas.microsoft.com/office/powerpoint/2010/main" val="1263047091"/>
              </p:ext>
            </p:extLst>
          </p:nvPr>
        </p:nvGraphicFramePr>
        <p:xfrm>
          <a:off x="3623498" y="4929187"/>
          <a:ext cx="3262312" cy="927100"/>
        </p:xfrm>
        <a:graphic>
          <a:graphicData uri="http://schemas.openxmlformats.org/presentationml/2006/ole">
            <mc:AlternateContent xmlns:mc="http://schemas.openxmlformats.org/markup-compatibility/2006">
              <mc:Choice xmlns:v="urn:schemas-microsoft-com:vml" Requires="v">
                <p:oleObj spid="_x0000_s13338" name="Equation" r:id="rId10" imgW="1384200" imgH="393480" progId="Equation.DSMT4">
                  <p:embed/>
                </p:oleObj>
              </mc:Choice>
              <mc:Fallback>
                <p:oleObj name="Equation" r:id="rId10" imgW="1384200" imgH="393480" progId="Equation.DSMT4">
                  <p:embed/>
                  <p:pic>
                    <p:nvPicPr>
                      <p:cNvPr id="13" name="Object 12">
                        <a:extLst>
                          <a:ext uri="{FF2B5EF4-FFF2-40B4-BE49-F238E27FC236}">
                            <a16:creationId xmlns:a16="http://schemas.microsoft.com/office/drawing/2014/main" id="{F129EAE8-BA77-4890-B1E1-ECA7D93777E7}"/>
                          </a:ext>
                        </a:extLst>
                      </p:cNvPr>
                      <p:cNvPicPr/>
                      <p:nvPr/>
                    </p:nvPicPr>
                    <p:blipFill>
                      <a:blip r:embed="rId11"/>
                      <a:stretch>
                        <a:fillRect/>
                      </a:stretch>
                    </p:blipFill>
                    <p:spPr>
                      <a:xfrm>
                        <a:off x="3623498" y="4929187"/>
                        <a:ext cx="3262312" cy="9271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06D876F-A13F-486A-A9D7-597908CD83CE}"/>
              </a:ext>
            </a:extLst>
          </p:cNvPr>
          <p:cNvGraphicFramePr>
            <a:graphicFrameLocks noChangeAspect="1"/>
          </p:cNvGraphicFramePr>
          <p:nvPr>
            <p:extLst>
              <p:ext uri="{D42A27DB-BD31-4B8C-83A1-F6EECF244321}">
                <p14:modId xmlns:p14="http://schemas.microsoft.com/office/powerpoint/2010/main" val="1002778517"/>
              </p:ext>
            </p:extLst>
          </p:nvPr>
        </p:nvGraphicFramePr>
        <p:xfrm>
          <a:off x="7096948" y="5213349"/>
          <a:ext cx="508000" cy="358775"/>
        </p:xfrm>
        <a:graphic>
          <a:graphicData uri="http://schemas.openxmlformats.org/presentationml/2006/ole">
            <mc:AlternateContent xmlns:mc="http://schemas.openxmlformats.org/markup-compatibility/2006">
              <mc:Choice xmlns:v="urn:schemas-microsoft-com:vml" Requires="v">
                <p:oleObj spid="_x0000_s13339" name="Equation" r:id="rId12" imgW="215640" imgH="152280" progId="Equation.DSMT4">
                  <p:embed/>
                </p:oleObj>
              </mc:Choice>
              <mc:Fallback>
                <p:oleObj name="Equation" r:id="rId12" imgW="215640" imgH="152280" progId="Equation.DSMT4">
                  <p:embed/>
                  <p:pic>
                    <p:nvPicPr>
                      <p:cNvPr id="14" name="Object 13">
                        <a:extLst>
                          <a:ext uri="{FF2B5EF4-FFF2-40B4-BE49-F238E27FC236}">
                            <a16:creationId xmlns:a16="http://schemas.microsoft.com/office/drawing/2014/main" id="{A5691234-EEFB-4BF6-AC15-8687AA42D697}"/>
                          </a:ext>
                        </a:extLst>
                      </p:cNvPr>
                      <p:cNvPicPr/>
                      <p:nvPr/>
                    </p:nvPicPr>
                    <p:blipFill>
                      <a:blip r:embed="rId13"/>
                      <a:stretch>
                        <a:fillRect/>
                      </a:stretch>
                    </p:blipFill>
                    <p:spPr>
                      <a:xfrm>
                        <a:off x="7096948" y="5213349"/>
                        <a:ext cx="508000" cy="35877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66AEF2E9-C01D-456E-9F9B-B0397A2D686D}"/>
              </a:ext>
            </a:extLst>
          </p:cNvPr>
          <p:cNvGraphicFramePr>
            <a:graphicFrameLocks noChangeAspect="1"/>
          </p:cNvGraphicFramePr>
          <p:nvPr>
            <p:extLst>
              <p:ext uri="{D42A27DB-BD31-4B8C-83A1-F6EECF244321}">
                <p14:modId xmlns:p14="http://schemas.microsoft.com/office/powerpoint/2010/main" val="917548455"/>
              </p:ext>
            </p:extLst>
          </p:nvPr>
        </p:nvGraphicFramePr>
        <p:xfrm>
          <a:off x="259586" y="3706812"/>
          <a:ext cx="2754312" cy="509587"/>
        </p:xfrm>
        <a:graphic>
          <a:graphicData uri="http://schemas.openxmlformats.org/presentationml/2006/ole">
            <mc:AlternateContent xmlns:mc="http://schemas.openxmlformats.org/markup-compatibility/2006">
              <mc:Choice xmlns:v="urn:schemas-microsoft-com:vml" Requires="v">
                <p:oleObj spid="_x0000_s13340" name="Equation" r:id="rId14" imgW="1168200" imgH="215640" progId="Equation.DSMT4">
                  <p:embed/>
                </p:oleObj>
              </mc:Choice>
              <mc:Fallback>
                <p:oleObj name="Equation" r:id="rId14" imgW="1168200" imgH="215640" progId="Equation.DSMT4">
                  <p:embed/>
                  <p:pic>
                    <p:nvPicPr>
                      <p:cNvPr id="12" name="Object 11">
                        <a:extLst>
                          <a:ext uri="{FF2B5EF4-FFF2-40B4-BE49-F238E27FC236}">
                            <a16:creationId xmlns:a16="http://schemas.microsoft.com/office/drawing/2014/main" id="{C146B3AB-BBD0-41F1-9787-C7B3D13FC5B4}"/>
                          </a:ext>
                        </a:extLst>
                      </p:cNvPr>
                      <p:cNvPicPr/>
                      <p:nvPr/>
                    </p:nvPicPr>
                    <p:blipFill>
                      <a:blip r:embed="rId15"/>
                      <a:stretch>
                        <a:fillRect/>
                      </a:stretch>
                    </p:blipFill>
                    <p:spPr>
                      <a:xfrm>
                        <a:off x="259586" y="3706812"/>
                        <a:ext cx="2754312" cy="509587"/>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D42E173F-717A-4877-B4DA-6D781216A288}"/>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6885393"/>
      </p:ext>
    </p:extLst>
  </p:cSld>
  <p:clrMapOvr>
    <a:masterClrMapping/>
  </p:clrMapOvr>
  <mc:AlternateContent xmlns:mc="http://schemas.openxmlformats.org/markup-compatibility/2006">
    <mc:Choice xmlns:p14="http://schemas.microsoft.com/office/powerpoint/2010/main" Requires="p14">
      <p:transition spd="slow" p14:dur="2000" advTm="106275"/>
    </mc:Choice>
    <mc:Fallback>
      <p:transition spd="slow" advTm="106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complex exponentials</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Thus, if                           ,  we have</a:t>
            </a:r>
            <a:endParaRPr lang="en-US"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dirty="0"/>
          </a:p>
        </p:txBody>
      </p:sp>
      <p:graphicFrame>
        <p:nvGraphicFramePr>
          <p:cNvPr id="12" name="Object 11">
            <a:extLst>
              <a:ext uri="{FF2B5EF4-FFF2-40B4-BE49-F238E27FC236}">
                <a16:creationId xmlns:a16="http://schemas.microsoft.com/office/drawing/2014/main" id="{C146B3AB-BBD0-41F1-9787-C7B3D13FC5B4}"/>
              </a:ext>
            </a:extLst>
          </p:cNvPr>
          <p:cNvGraphicFramePr>
            <a:graphicFrameLocks noChangeAspect="1"/>
          </p:cNvGraphicFramePr>
          <p:nvPr>
            <p:extLst>
              <p:ext uri="{D42A27DB-BD31-4B8C-83A1-F6EECF244321}">
                <p14:modId xmlns:p14="http://schemas.microsoft.com/office/powerpoint/2010/main" val="2272641404"/>
              </p:ext>
            </p:extLst>
          </p:nvPr>
        </p:nvGraphicFramePr>
        <p:xfrm>
          <a:off x="3254375" y="2047875"/>
          <a:ext cx="2635250" cy="930275"/>
        </p:xfrm>
        <a:graphic>
          <a:graphicData uri="http://schemas.openxmlformats.org/presentationml/2006/ole">
            <mc:AlternateContent xmlns:mc="http://schemas.openxmlformats.org/markup-compatibility/2006">
              <mc:Choice xmlns:v="urn:schemas-microsoft-com:vml" Requires="v">
                <p:oleObj spid="_x0000_s21514" name="Equation" r:id="rId6" imgW="1117440" imgH="393480" progId="Equation.DSMT4">
                  <p:embed/>
                </p:oleObj>
              </mc:Choice>
              <mc:Fallback>
                <p:oleObj name="Equation" r:id="rId6" imgW="1117440" imgH="393480" progId="Equation.DSMT4">
                  <p:embed/>
                  <p:pic>
                    <p:nvPicPr>
                      <p:cNvPr id="12" name="Object 11">
                        <a:extLst>
                          <a:ext uri="{FF2B5EF4-FFF2-40B4-BE49-F238E27FC236}">
                            <a16:creationId xmlns:a16="http://schemas.microsoft.com/office/drawing/2014/main" id="{C146B3AB-BBD0-41F1-9787-C7B3D13FC5B4}"/>
                          </a:ext>
                        </a:extLst>
                      </p:cNvPr>
                      <p:cNvPicPr/>
                      <p:nvPr/>
                    </p:nvPicPr>
                    <p:blipFill>
                      <a:blip r:embed="rId7"/>
                      <a:stretch>
                        <a:fillRect/>
                      </a:stretch>
                    </p:blipFill>
                    <p:spPr>
                      <a:xfrm>
                        <a:off x="3254375" y="2047875"/>
                        <a:ext cx="2635250" cy="93027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E4D28D2D-9668-4227-90BE-E33AA3106A91}"/>
              </a:ext>
            </a:extLst>
          </p:cNvPr>
          <p:cNvGraphicFramePr>
            <a:graphicFrameLocks noChangeAspect="1"/>
          </p:cNvGraphicFramePr>
          <p:nvPr>
            <p:extLst>
              <p:ext uri="{D42A27DB-BD31-4B8C-83A1-F6EECF244321}">
                <p14:modId xmlns:p14="http://schemas.microsoft.com/office/powerpoint/2010/main" val="2446598119"/>
              </p:ext>
            </p:extLst>
          </p:nvPr>
        </p:nvGraphicFramePr>
        <p:xfrm>
          <a:off x="1863726" y="1370013"/>
          <a:ext cx="1677987" cy="717550"/>
        </p:xfrm>
        <a:graphic>
          <a:graphicData uri="http://schemas.openxmlformats.org/presentationml/2006/ole">
            <mc:AlternateContent xmlns:mc="http://schemas.openxmlformats.org/markup-compatibility/2006">
              <mc:Choice xmlns:v="urn:schemas-microsoft-com:vml" Requires="v">
                <p:oleObj spid="_x0000_s21515" name="Equation" r:id="rId8" imgW="711000" imgH="304560" progId="Equation.DSMT4">
                  <p:embed/>
                </p:oleObj>
              </mc:Choice>
              <mc:Fallback>
                <p:oleObj name="Equation" r:id="rId8" imgW="711000" imgH="304560" progId="Equation.DSMT4">
                  <p:embed/>
                  <p:pic>
                    <p:nvPicPr>
                      <p:cNvPr id="5" name="Object 4">
                        <a:extLst>
                          <a:ext uri="{FF2B5EF4-FFF2-40B4-BE49-F238E27FC236}">
                            <a16:creationId xmlns:a16="http://schemas.microsoft.com/office/drawing/2014/main" id="{1FE19EEF-D7D6-41A8-8257-78C83C3C905A}"/>
                          </a:ext>
                        </a:extLst>
                      </p:cNvPr>
                      <p:cNvPicPr/>
                      <p:nvPr/>
                    </p:nvPicPr>
                    <p:blipFill>
                      <a:blip r:embed="rId9"/>
                      <a:stretch>
                        <a:fillRect/>
                      </a:stretch>
                    </p:blipFill>
                    <p:spPr>
                      <a:xfrm>
                        <a:off x="1863726" y="1370013"/>
                        <a:ext cx="1677987" cy="71755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AE67F406-C646-42FD-84DF-469267177CED}"/>
              </a:ext>
            </a:extLst>
          </p:cNvPr>
          <p:cNvGraphicFramePr>
            <a:graphicFrameLocks noChangeAspect="1"/>
          </p:cNvGraphicFramePr>
          <p:nvPr>
            <p:extLst>
              <p:ext uri="{D42A27DB-BD31-4B8C-83A1-F6EECF244321}">
                <p14:modId xmlns:p14="http://schemas.microsoft.com/office/powerpoint/2010/main" val="3995382367"/>
              </p:ext>
            </p:extLst>
          </p:nvPr>
        </p:nvGraphicFramePr>
        <p:xfrm>
          <a:off x="3282983" y="3151982"/>
          <a:ext cx="2935288" cy="509587"/>
        </p:xfrm>
        <a:graphic>
          <a:graphicData uri="http://schemas.openxmlformats.org/presentationml/2006/ole">
            <mc:AlternateContent xmlns:mc="http://schemas.openxmlformats.org/markup-compatibility/2006">
              <mc:Choice xmlns:v="urn:schemas-microsoft-com:vml" Requires="v">
                <p:oleObj spid="_x0000_s21516" name="Equation" r:id="rId10" imgW="1244520" imgH="215640" progId="Equation.DSMT4">
                  <p:embed/>
                </p:oleObj>
              </mc:Choice>
              <mc:Fallback>
                <p:oleObj name="Equation" r:id="rId10" imgW="1244520" imgH="215640" progId="Equation.DSMT4">
                  <p:embed/>
                  <p:pic>
                    <p:nvPicPr>
                      <p:cNvPr id="12" name="Object 11">
                        <a:extLst>
                          <a:ext uri="{FF2B5EF4-FFF2-40B4-BE49-F238E27FC236}">
                            <a16:creationId xmlns:a16="http://schemas.microsoft.com/office/drawing/2014/main" id="{C146B3AB-BBD0-41F1-9787-C7B3D13FC5B4}"/>
                          </a:ext>
                        </a:extLst>
                      </p:cNvPr>
                      <p:cNvPicPr/>
                      <p:nvPr/>
                    </p:nvPicPr>
                    <p:blipFill>
                      <a:blip r:embed="rId11"/>
                      <a:stretch>
                        <a:fillRect/>
                      </a:stretch>
                    </p:blipFill>
                    <p:spPr>
                      <a:xfrm>
                        <a:off x="3282983" y="3151982"/>
                        <a:ext cx="2935288" cy="509587"/>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881C5356-8844-41E4-A675-9CEB8BEDEBB1}"/>
              </a:ext>
            </a:extLst>
          </p:cNvPr>
          <p:cNvGraphicFramePr>
            <a:graphicFrameLocks noChangeAspect="1"/>
          </p:cNvGraphicFramePr>
          <p:nvPr>
            <p:extLst>
              <p:ext uri="{D42A27DB-BD31-4B8C-83A1-F6EECF244321}">
                <p14:modId xmlns:p14="http://schemas.microsoft.com/office/powerpoint/2010/main" val="957143741"/>
              </p:ext>
            </p:extLst>
          </p:nvPr>
        </p:nvGraphicFramePr>
        <p:xfrm>
          <a:off x="6476454" y="3863181"/>
          <a:ext cx="2335212" cy="866775"/>
        </p:xfrm>
        <a:graphic>
          <a:graphicData uri="http://schemas.openxmlformats.org/presentationml/2006/ole">
            <mc:AlternateContent xmlns:mc="http://schemas.openxmlformats.org/markup-compatibility/2006">
              <mc:Choice xmlns:v="urn:schemas-microsoft-com:vml" Requires="v">
                <p:oleObj spid="_x0000_s21517" name="Equation" r:id="rId12" imgW="990360" imgH="368280" progId="Equation.DSMT4">
                  <p:embed/>
                </p:oleObj>
              </mc:Choice>
              <mc:Fallback>
                <p:oleObj name="Equation" r:id="rId12" imgW="990360" imgH="368280" progId="Equation.DSMT4">
                  <p:embed/>
                  <p:pic>
                    <p:nvPicPr>
                      <p:cNvPr id="18" name="Object 17">
                        <a:extLst>
                          <a:ext uri="{FF2B5EF4-FFF2-40B4-BE49-F238E27FC236}">
                            <a16:creationId xmlns:a16="http://schemas.microsoft.com/office/drawing/2014/main" id="{AE67F406-C646-42FD-84DF-469267177CED}"/>
                          </a:ext>
                        </a:extLst>
                      </p:cNvPr>
                      <p:cNvPicPr/>
                      <p:nvPr/>
                    </p:nvPicPr>
                    <p:blipFill>
                      <a:blip r:embed="rId13"/>
                      <a:stretch>
                        <a:fillRect/>
                      </a:stretch>
                    </p:blipFill>
                    <p:spPr>
                      <a:xfrm>
                        <a:off x="6476454" y="3863181"/>
                        <a:ext cx="2335212" cy="866775"/>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F14AA029-AF52-4F82-BC44-4C954111DDF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31980487"/>
      </p:ext>
    </p:extLst>
  </p:cSld>
  <p:clrMapOvr>
    <a:masterClrMapping/>
  </p:clrMapOvr>
  <mc:AlternateContent xmlns:mc="http://schemas.openxmlformats.org/markup-compatibility/2006">
    <mc:Choice xmlns:p14="http://schemas.microsoft.com/office/powerpoint/2010/main" Requires="p14">
      <p:transition spd="slow" p14:dur="2000" advTm="58293"/>
    </mc:Choice>
    <mc:Fallback>
      <p:transition spd="slow" advTm="58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complex exponentials</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Question: what is the span of all functions</a:t>
            </a:r>
          </a:p>
          <a:p>
            <a:pPr marL="0" indent="0" algn="ctr">
              <a:buNone/>
            </a:pPr>
            <a:r>
              <a:rPr lang="en-US" i="1" dirty="0">
                <a:latin typeface="Times New Roman" panose="02020603050405020304" pitchFamily="18" charset="0"/>
              </a:rPr>
              <a:t>…, u</a:t>
            </a:r>
            <a:r>
              <a:rPr lang="en-US" baseline="-25000" dirty="0">
                <a:latin typeface="Times New Roman" panose="02020603050405020304" pitchFamily="18" charset="0"/>
              </a:rPr>
              <a:t>–2</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a:t>
            </a:r>
            <a:r>
              <a:rPr lang="en-US" i="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i="1" dirty="0">
                <a:latin typeface="Times New Roman" panose="02020603050405020304" pitchFamily="18" charset="0"/>
              </a:rPr>
              <a:t> u</a:t>
            </a:r>
            <a:r>
              <a:rPr lang="en-US" baseline="-25000" dirty="0">
                <a:latin typeface="Times New Roman" panose="02020603050405020304" pitchFamily="18" charset="0"/>
              </a:rPr>
              <a:t>0</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i="1" dirty="0">
                <a:latin typeface="Times New Roman" panose="02020603050405020304" pitchFamily="18" charset="0"/>
              </a:rPr>
              <a:t> u</a:t>
            </a:r>
            <a:r>
              <a:rPr lang="en-US" baseline="-25000" dirty="0">
                <a:latin typeface="Times New Roman" panose="02020603050405020304" pitchFamily="18" charset="0"/>
              </a:rPr>
              <a:t>1 </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i="1" dirty="0">
                <a:latin typeface="Times New Roman" panose="02020603050405020304" pitchFamily="18" charset="0"/>
              </a:rPr>
              <a:t> u</a:t>
            </a:r>
            <a:r>
              <a:rPr lang="en-US" baseline="-25000" dirty="0">
                <a:latin typeface="Times New Roman" panose="02020603050405020304" pitchFamily="18" charset="0"/>
              </a:rPr>
              <a:t>2</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a:t>
            </a:r>
            <a:r>
              <a:rPr lang="en-US" dirty="0"/>
              <a:t> ?</a:t>
            </a:r>
            <a:endParaRPr lang="en-US" i="1" dirty="0"/>
          </a:p>
          <a:p>
            <a:pPr lvl="1"/>
            <a:r>
              <a:rPr lang="en-US" dirty="0"/>
              <a:t>At the very least, the span contains all periodic functions with period </a:t>
            </a:r>
            <a:r>
              <a:rPr lang="en-US" i="1" dirty="0"/>
              <a:t>T</a:t>
            </a:r>
            <a:r>
              <a:rPr lang="en-US" dirty="0"/>
              <a:t> (including constant functions) with a finite number of discontinuities on any period</a:t>
            </a:r>
            <a:endParaRPr lang="en-US"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dirty="0"/>
          </a:p>
        </p:txBody>
      </p:sp>
      <p:pic>
        <p:nvPicPr>
          <p:cNvPr id="14" name="Audio 13">
            <a:hlinkClick r:id="" action="ppaction://media"/>
            <a:extLst>
              <a:ext uri="{FF2B5EF4-FFF2-40B4-BE49-F238E27FC236}">
                <a16:creationId xmlns:a16="http://schemas.microsoft.com/office/drawing/2014/main" id="{F422A36D-3E9B-4573-A05B-0E1C1277A25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07815526"/>
      </p:ext>
    </p:extLst>
  </p:cSld>
  <p:clrMapOvr>
    <a:masterClrMapping/>
  </p:clrMapOvr>
  <mc:AlternateContent xmlns:mc="http://schemas.openxmlformats.org/markup-compatibility/2006">
    <mc:Choice xmlns:p14="http://schemas.microsoft.com/office/powerpoint/2010/main" Requires="p14">
      <p:transition spd="slow" p14:dur="2000" advTm="42224"/>
    </mc:Choice>
    <mc:Fallback>
      <p:transition spd="slow" advTm="42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A02BC69-D68E-42D7-9A4F-AD0468F8D238}"/>
              </a:ext>
            </a:extLst>
          </p:cNvPr>
          <p:cNvSpPr/>
          <p:nvPr/>
        </p:nvSpPr>
        <p:spPr>
          <a:xfrm>
            <a:off x="2068324" y="4268068"/>
            <a:ext cx="1897650" cy="1709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E896670-E917-4EA9-B8EA-1520B748D65C}"/>
              </a:ext>
            </a:extLst>
          </p:cNvPr>
          <p:cNvSpPr/>
          <p:nvPr/>
        </p:nvSpPr>
        <p:spPr>
          <a:xfrm>
            <a:off x="6309012" y="4268068"/>
            <a:ext cx="1897650" cy="1709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F2D5B09-1A22-4B06-B860-98696BB07C2E}"/>
              </a:ext>
            </a:extLst>
          </p:cNvPr>
          <p:cNvSpPr/>
          <p:nvPr/>
        </p:nvSpPr>
        <p:spPr>
          <a:xfrm>
            <a:off x="4188668" y="4268068"/>
            <a:ext cx="1897650" cy="1709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199" y="1600200"/>
            <a:ext cx="7924801" cy="4525963"/>
          </a:xfrm>
        </p:spPr>
        <p:txBody>
          <a:bodyPr/>
          <a:lstStyle/>
          <a:p>
            <a:r>
              <a:rPr lang="en-US" dirty="0"/>
              <a:t>What do these functions look like?</a:t>
            </a:r>
          </a:p>
          <a:p>
            <a:pPr lvl="1"/>
            <a:endParaRPr lang="en-US" dirty="0">
              <a:solidFill>
                <a:prstClr val="white"/>
              </a:solidFill>
              <a:latin typeface="Times New Roman" panose="02020603050405020304" pitchFamily="18" charset="0"/>
            </a:endParaRPr>
          </a:p>
        </p:txBody>
      </p:sp>
      <p:sp>
        <p:nvSpPr>
          <p:cNvPr id="26" name="Rectangle 25">
            <a:extLst>
              <a:ext uri="{FF2B5EF4-FFF2-40B4-BE49-F238E27FC236}">
                <a16:creationId xmlns:a16="http://schemas.microsoft.com/office/drawing/2014/main" id="{9819E656-CC08-4EDB-B2C1-FA3513F6D122}"/>
              </a:ext>
            </a:extLst>
          </p:cNvPr>
          <p:cNvSpPr/>
          <p:nvPr/>
        </p:nvSpPr>
        <p:spPr>
          <a:xfrm>
            <a:off x="2077293" y="2211559"/>
            <a:ext cx="1897650" cy="1709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FAB9419-A6B5-4AFB-BED2-ACC55E35E560}"/>
              </a:ext>
            </a:extLst>
          </p:cNvPr>
          <p:cNvSpPr/>
          <p:nvPr/>
        </p:nvSpPr>
        <p:spPr>
          <a:xfrm>
            <a:off x="6317981" y="2211559"/>
            <a:ext cx="1897650" cy="1709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1BE69D0-E5AD-47EE-A8B6-53A46573770F}"/>
              </a:ext>
            </a:extLst>
          </p:cNvPr>
          <p:cNvSpPr/>
          <p:nvPr/>
        </p:nvSpPr>
        <p:spPr>
          <a:xfrm>
            <a:off x="4197637" y="2211559"/>
            <a:ext cx="1897650" cy="1709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Orthogonal complex exponentials</a:t>
            </a:r>
            <a:endParaRPr lang="en-CA" dirty="0"/>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dirty="0"/>
          </a:p>
        </p:txBody>
      </p:sp>
      <p:pic>
        <p:nvPicPr>
          <p:cNvPr id="12" name="Picture 11">
            <a:extLst>
              <a:ext uri="{FF2B5EF4-FFF2-40B4-BE49-F238E27FC236}">
                <a16:creationId xmlns:a16="http://schemas.microsoft.com/office/drawing/2014/main" id="{4DC97303-6605-450B-8191-04CEC1EF6118}"/>
              </a:ext>
            </a:extLst>
          </p:cNvPr>
          <p:cNvPicPr>
            <a:picLocks noChangeAspect="1"/>
          </p:cNvPicPr>
          <p:nvPr/>
        </p:nvPicPr>
        <p:blipFill rotWithShape="1">
          <a:blip r:embed="rId6"/>
          <a:srcRect l="19345" t="18702" r="13696" b="19305"/>
          <a:stretch/>
        </p:blipFill>
        <p:spPr>
          <a:xfrm>
            <a:off x="4223634" y="4298726"/>
            <a:ext cx="1785796" cy="1653353"/>
          </a:xfrm>
          <a:prstGeom prst="rect">
            <a:avLst/>
          </a:prstGeom>
        </p:spPr>
      </p:pic>
      <p:pic>
        <p:nvPicPr>
          <p:cNvPr id="15" name="Picture 14">
            <a:extLst>
              <a:ext uri="{FF2B5EF4-FFF2-40B4-BE49-F238E27FC236}">
                <a16:creationId xmlns:a16="http://schemas.microsoft.com/office/drawing/2014/main" id="{CBA8D20A-2DD9-4060-B8ED-83B60D838B9F}"/>
              </a:ext>
            </a:extLst>
          </p:cNvPr>
          <p:cNvPicPr>
            <a:picLocks noChangeAspect="1"/>
          </p:cNvPicPr>
          <p:nvPr/>
        </p:nvPicPr>
        <p:blipFill rotWithShape="1">
          <a:blip r:embed="rId7"/>
          <a:srcRect l="13052" t="22810" r="24463" b="22571"/>
          <a:stretch/>
        </p:blipFill>
        <p:spPr>
          <a:xfrm>
            <a:off x="2149663" y="4386301"/>
            <a:ext cx="1666475" cy="1456689"/>
          </a:xfrm>
          <a:prstGeom prst="rect">
            <a:avLst/>
          </a:prstGeom>
        </p:spPr>
      </p:pic>
      <p:pic>
        <p:nvPicPr>
          <p:cNvPr id="17" name="Picture 16">
            <a:extLst>
              <a:ext uri="{FF2B5EF4-FFF2-40B4-BE49-F238E27FC236}">
                <a16:creationId xmlns:a16="http://schemas.microsoft.com/office/drawing/2014/main" id="{210F14D7-857E-48BD-BD8E-F6D2BA1BA9B8}"/>
              </a:ext>
            </a:extLst>
          </p:cNvPr>
          <p:cNvPicPr>
            <a:picLocks noChangeAspect="1"/>
          </p:cNvPicPr>
          <p:nvPr/>
        </p:nvPicPr>
        <p:blipFill rotWithShape="1">
          <a:blip r:embed="rId8"/>
          <a:srcRect l="24347" t="24225" r="13859" b="22572"/>
          <a:stretch/>
        </p:blipFill>
        <p:spPr>
          <a:xfrm>
            <a:off x="186917" y="3418192"/>
            <a:ext cx="1648046" cy="1418924"/>
          </a:xfrm>
          <a:prstGeom prst="rect">
            <a:avLst/>
          </a:prstGeom>
        </p:spPr>
      </p:pic>
      <p:pic>
        <p:nvPicPr>
          <p:cNvPr id="19" name="Picture 18">
            <a:extLst>
              <a:ext uri="{FF2B5EF4-FFF2-40B4-BE49-F238E27FC236}">
                <a16:creationId xmlns:a16="http://schemas.microsoft.com/office/drawing/2014/main" id="{7DE57134-4AE1-4A1A-B257-4D64383E5A90}"/>
              </a:ext>
            </a:extLst>
          </p:cNvPr>
          <p:cNvPicPr>
            <a:picLocks noChangeAspect="1"/>
          </p:cNvPicPr>
          <p:nvPr/>
        </p:nvPicPr>
        <p:blipFill rotWithShape="1">
          <a:blip r:embed="rId9"/>
          <a:srcRect l="13698" t="19833" r="24830" b="19950"/>
          <a:stretch/>
        </p:blipFill>
        <p:spPr>
          <a:xfrm>
            <a:off x="2163171" y="2263476"/>
            <a:ext cx="1639458" cy="1605987"/>
          </a:xfrm>
          <a:prstGeom prst="rect">
            <a:avLst/>
          </a:prstGeom>
        </p:spPr>
      </p:pic>
      <p:pic>
        <p:nvPicPr>
          <p:cNvPr id="21" name="Picture 20">
            <a:extLst>
              <a:ext uri="{FF2B5EF4-FFF2-40B4-BE49-F238E27FC236}">
                <a16:creationId xmlns:a16="http://schemas.microsoft.com/office/drawing/2014/main" id="{EDA53CA6-9177-44DE-8E75-D583E694DC36}"/>
              </a:ext>
            </a:extLst>
          </p:cNvPr>
          <p:cNvPicPr>
            <a:picLocks noChangeAspect="1"/>
          </p:cNvPicPr>
          <p:nvPr/>
        </p:nvPicPr>
        <p:blipFill rotWithShape="1">
          <a:blip r:embed="rId10"/>
          <a:srcRect l="18773" t="21470" r="13315" b="21735"/>
          <a:stretch/>
        </p:blipFill>
        <p:spPr>
          <a:xfrm>
            <a:off x="4210926" y="2309107"/>
            <a:ext cx="1811213" cy="1514723"/>
          </a:xfrm>
          <a:prstGeom prst="rect">
            <a:avLst/>
          </a:prstGeom>
        </p:spPr>
      </p:pic>
      <p:pic>
        <p:nvPicPr>
          <p:cNvPr id="23" name="Picture 22">
            <a:extLst>
              <a:ext uri="{FF2B5EF4-FFF2-40B4-BE49-F238E27FC236}">
                <a16:creationId xmlns:a16="http://schemas.microsoft.com/office/drawing/2014/main" id="{3096266C-0FCE-49B9-A548-0EEE435D962E}"/>
              </a:ext>
            </a:extLst>
          </p:cNvPr>
          <p:cNvPicPr>
            <a:picLocks noChangeAspect="1"/>
          </p:cNvPicPr>
          <p:nvPr/>
        </p:nvPicPr>
        <p:blipFill rotWithShape="1">
          <a:blip r:embed="rId11"/>
          <a:srcRect l="13536" t="19833" r="15311" b="19465"/>
          <a:stretch/>
        </p:blipFill>
        <p:spPr>
          <a:xfrm>
            <a:off x="6325708" y="2274698"/>
            <a:ext cx="1897650" cy="1618922"/>
          </a:xfrm>
          <a:prstGeom prst="rect">
            <a:avLst/>
          </a:prstGeom>
        </p:spPr>
      </p:pic>
      <p:pic>
        <p:nvPicPr>
          <p:cNvPr id="25" name="Picture 24">
            <a:extLst>
              <a:ext uri="{FF2B5EF4-FFF2-40B4-BE49-F238E27FC236}">
                <a16:creationId xmlns:a16="http://schemas.microsoft.com/office/drawing/2014/main" id="{A518A510-4038-447E-A8E7-C6C77B35A700}"/>
              </a:ext>
            </a:extLst>
          </p:cNvPr>
          <p:cNvPicPr>
            <a:picLocks noChangeAspect="1"/>
          </p:cNvPicPr>
          <p:nvPr/>
        </p:nvPicPr>
        <p:blipFill rotWithShape="1">
          <a:blip r:embed="rId12"/>
          <a:srcRect l="14182" t="18094" r="15445" b="18014"/>
          <a:stretch/>
        </p:blipFill>
        <p:spPr>
          <a:xfrm>
            <a:off x="6346510" y="4269595"/>
            <a:ext cx="1876848" cy="1704000"/>
          </a:xfrm>
          <a:prstGeom prst="rect">
            <a:avLst/>
          </a:prstGeom>
        </p:spPr>
      </p:pic>
      <p:graphicFrame>
        <p:nvGraphicFramePr>
          <p:cNvPr id="33" name="Object 32">
            <a:extLst>
              <a:ext uri="{FF2B5EF4-FFF2-40B4-BE49-F238E27FC236}">
                <a16:creationId xmlns:a16="http://schemas.microsoft.com/office/drawing/2014/main" id="{4BC2043E-E1A6-4457-BE9A-E8083D690E00}"/>
              </a:ext>
            </a:extLst>
          </p:cNvPr>
          <p:cNvGraphicFramePr>
            <a:graphicFrameLocks noChangeAspect="1"/>
          </p:cNvGraphicFramePr>
          <p:nvPr>
            <p:extLst>
              <p:ext uri="{D42A27DB-BD31-4B8C-83A1-F6EECF244321}">
                <p14:modId xmlns:p14="http://schemas.microsoft.com/office/powerpoint/2010/main" val="1012349550"/>
              </p:ext>
            </p:extLst>
          </p:nvPr>
        </p:nvGraphicFramePr>
        <p:xfrm>
          <a:off x="377093" y="5003800"/>
          <a:ext cx="1138238" cy="508000"/>
        </p:xfrm>
        <a:graphic>
          <a:graphicData uri="http://schemas.openxmlformats.org/presentationml/2006/ole">
            <mc:AlternateContent xmlns:mc="http://schemas.openxmlformats.org/markup-compatibility/2006">
              <mc:Choice xmlns:v="urn:schemas-microsoft-com:vml" Requires="v">
                <p:oleObj spid="_x0000_s22538" name="Equation" r:id="rId13" imgW="482400" imgH="215640" progId="Equation.DSMT4">
                  <p:embed/>
                </p:oleObj>
              </mc:Choice>
              <mc:Fallback>
                <p:oleObj name="Equation" r:id="rId13" imgW="482400" imgH="215640" progId="Equation.DSMT4">
                  <p:embed/>
                  <p:pic>
                    <p:nvPicPr>
                      <p:cNvPr id="17" name="Object 16">
                        <a:extLst>
                          <a:ext uri="{FF2B5EF4-FFF2-40B4-BE49-F238E27FC236}">
                            <a16:creationId xmlns:a16="http://schemas.microsoft.com/office/drawing/2014/main" id="{E4D28D2D-9668-4227-90BE-E33AA3106A91}"/>
                          </a:ext>
                        </a:extLst>
                      </p:cNvPr>
                      <p:cNvPicPr/>
                      <p:nvPr/>
                    </p:nvPicPr>
                    <p:blipFill>
                      <a:blip r:embed="rId14"/>
                      <a:stretch>
                        <a:fillRect/>
                      </a:stretch>
                    </p:blipFill>
                    <p:spPr>
                      <a:xfrm>
                        <a:off x="377093" y="5003800"/>
                        <a:ext cx="1138238" cy="508000"/>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9A6EA702-3E96-47F8-A4E9-64E909DF9476}"/>
              </a:ext>
            </a:extLst>
          </p:cNvPr>
          <p:cNvGraphicFramePr>
            <a:graphicFrameLocks noChangeAspect="1"/>
          </p:cNvGraphicFramePr>
          <p:nvPr>
            <p:extLst>
              <p:ext uri="{D42A27DB-BD31-4B8C-83A1-F6EECF244321}">
                <p14:modId xmlns:p14="http://schemas.microsoft.com/office/powerpoint/2010/main" val="353288333"/>
              </p:ext>
            </p:extLst>
          </p:nvPr>
        </p:nvGraphicFramePr>
        <p:xfrm>
          <a:off x="2104226" y="6057107"/>
          <a:ext cx="1798637" cy="717550"/>
        </p:xfrm>
        <a:graphic>
          <a:graphicData uri="http://schemas.openxmlformats.org/presentationml/2006/ole">
            <mc:AlternateContent xmlns:mc="http://schemas.openxmlformats.org/markup-compatibility/2006">
              <mc:Choice xmlns:v="urn:schemas-microsoft-com:vml" Requires="v">
                <p:oleObj spid="_x0000_s22539" name="Equation" r:id="rId15" imgW="761760" imgH="304560" progId="Equation.DSMT4">
                  <p:embed/>
                </p:oleObj>
              </mc:Choice>
              <mc:Fallback>
                <p:oleObj name="Equation" r:id="rId15" imgW="761760" imgH="304560" progId="Equation.DSMT4">
                  <p:embed/>
                  <p:pic>
                    <p:nvPicPr>
                      <p:cNvPr id="17" name="Object 16">
                        <a:extLst>
                          <a:ext uri="{FF2B5EF4-FFF2-40B4-BE49-F238E27FC236}">
                            <a16:creationId xmlns:a16="http://schemas.microsoft.com/office/drawing/2014/main" id="{E4D28D2D-9668-4227-90BE-E33AA3106A91}"/>
                          </a:ext>
                        </a:extLst>
                      </p:cNvPr>
                      <p:cNvPicPr/>
                      <p:nvPr/>
                    </p:nvPicPr>
                    <p:blipFill>
                      <a:blip r:embed="rId16"/>
                      <a:stretch>
                        <a:fillRect/>
                      </a:stretch>
                    </p:blipFill>
                    <p:spPr>
                      <a:xfrm>
                        <a:off x="2104226" y="6057107"/>
                        <a:ext cx="1798637" cy="717550"/>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CC0D016A-25F4-41D9-A21E-A1F3F3E4C4A1}"/>
              </a:ext>
            </a:extLst>
          </p:cNvPr>
          <p:cNvGraphicFramePr>
            <a:graphicFrameLocks noChangeAspect="1"/>
          </p:cNvGraphicFramePr>
          <p:nvPr>
            <p:extLst>
              <p:ext uri="{D42A27DB-BD31-4B8C-83A1-F6EECF244321}">
                <p14:modId xmlns:p14="http://schemas.microsoft.com/office/powerpoint/2010/main" val="684835513"/>
              </p:ext>
            </p:extLst>
          </p:nvPr>
        </p:nvGraphicFramePr>
        <p:xfrm>
          <a:off x="4217213" y="6057107"/>
          <a:ext cx="1798637" cy="717550"/>
        </p:xfrm>
        <a:graphic>
          <a:graphicData uri="http://schemas.openxmlformats.org/presentationml/2006/ole">
            <mc:AlternateContent xmlns:mc="http://schemas.openxmlformats.org/markup-compatibility/2006">
              <mc:Choice xmlns:v="urn:schemas-microsoft-com:vml" Requires="v">
                <p:oleObj spid="_x0000_s22540" name="Equation" r:id="rId17" imgW="761760" imgH="304560" progId="Equation.DSMT4">
                  <p:embed/>
                </p:oleObj>
              </mc:Choice>
              <mc:Fallback>
                <p:oleObj name="Equation" r:id="rId17" imgW="761760" imgH="304560" progId="Equation.DSMT4">
                  <p:embed/>
                  <p:pic>
                    <p:nvPicPr>
                      <p:cNvPr id="34" name="Object 33">
                        <a:extLst>
                          <a:ext uri="{FF2B5EF4-FFF2-40B4-BE49-F238E27FC236}">
                            <a16:creationId xmlns:a16="http://schemas.microsoft.com/office/drawing/2014/main" id="{9A6EA702-3E96-47F8-A4E9-64E909DF9476}"/>
                          </a:ext>
                        </a:extLst>
                      </p:cNvPr>
                      <p:cNvPicPr/>
                      <p:nvPr/>
                    </p:nvPicPr>
                    <p:blipFill>
                      <a:blip r:embed="rId18"/>
                      <a:stretch>
                        <a:fillRect/>
                      </a:stretch>
                    </p:blipFill>
                    <p:spPr>
                      <a:xfrm>
                        <a:off x="4217213" y="6057107"/>
                        <a:ext cx="1798637" cy="717550"/>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B2F39FD1-27C8-48A9-B3DC-36B31BA774A5}"/>
              </a:ext>
            </a:extLst>
          </p:cNvPr>
          <p:cNvGraphicFramePr>
            <a:graphicFrameLocks noChangeAspect="1"/>
          </p:cNvGraphicFramePr>
          <p:nvPr>
            <p:extLst>
              <p:ext uri="{D42A27DB-BD31-4B8C-83A1-F6EECF244321}">
                <p14:modId xmlns:p14="http://schemas.microsoft.com/office/powerpoint/2010/main" val="1450781240"/>
              </p:ext>
            </p:extLst>
          </p:nvPr>
        </p:nvGraphicFramePr>
        <p:xfrm>
          <a:off x="6285637" y="6057900"/>
          <a:ext cx="1889125" cy="717550"/>
        </p:xfrm>
        <a:graphic>
          <a:graphicData uri="http://schemas.openxmlformats.org/presentationml/2006/ole">
            <mc:AlternateContent xmlns:mc="http://schemas.openxmlformats.org/markup-compatibility/2006">
              <mc:Choice xmlns:v="urn:schemas-microsoft-com:vml" Requires="v">
                <p:oleObj spid="_x0000_s22541" name="Equation" r:id="rId19" imgW="799920" imgH="304560" progId="Equation.DSMT4">
                  <p:embed/>
                </p:oleObj>
              </mc:Choice>
              <mc:Fallback>
                <p:oleObj name="Equation" r:id="rId19" imgW="799920" imgH="304560" progId="Equation.DSMT4">
                  <p:embed/>
                  <p:pic>
                    <p:nvPicPr>
                      <p:cNvPr id="35" name="Object 34">
                        <a:extLst>
                          <a:ext uri="{FF2B5EF4-FFF2-40B4-BE49-F238E27FC236}">
                            <a16:creationId xmlns:a16="http://schemas.microsoft.com/office/drawing/2014/main" id="{CC0D016A-25F4-41D9-A21E-A1F3F3E4C4A1}"/>
                          </a:ext>
                        </a:extLst>
                      </p:cNvPr>
                      <p:cNvPicPr/>
                      <p:nvPr/>
                    </p:nvPicPr>
                    <p:blipFill>
                      <a:blip r:embed="rId20"/>
                      <a:stretch>
                        <a:fillRect/>
                      </a:stretch>
                    </p:blipFill>
                    <p:spPr>
                      <a:xfrm>
                        <a:off x="6285637" y="6057900"/>
                        <a:ext cx="1889125" cy="717550"/>
                      </a:xfrm>
                      <a:prstGeom prst="rect">
                        <a:avLst/>
                      </a:prstGeom>
                    </p:spPr>
                  </p:pic>
                </p:oleObj>
              </mc:Fallback>
            </mc:AlternateContent>
          </a:graphicData>
        </a:graphic>
      </p:graphicFrame>
      <p:pic>
        <p:nvPicPr>
          <p:cNvPr id="39" name="Audio 38">
            <a:hlinkClick r:id="" action="ppaction://media"/>
            <a:extLst>
              <a:ext uri="{FF2B5EF4-FFF2-40B4-BE49-F238E27FC236}">
                <a16:creationId xmlns:a16="http://schemas.microsoft.com/office/drawing/2014/main" id="{D7DE9530-5BE5-4AB5-92A0-06A94DBB4CC5}"/>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3551818"/>
      </p:ext>
    </p:extLst>
  </p:cSld>
  <p:clrMapOvr>
    <a:masterClrMapping/>
  </p:clrMapOvr>
  <mc:AlternateContent xmlns:mc="http://schemas.openxmlformats.org/markup-compatibility/2006">
    <mc:Choice xmlns:p14="http://schemas.microsoft.com/office/powerpoint/2010/main" Requires="p14">
      <p:transition spd="slow" p14:dur="2000" advTm="80027"/>
    </mc:Choice>
    <mc:Fallback>
      <p:transition spd="slow" advTm="80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9"/>
                </p:tgtEl>
              </p:cMediaNode>
            </p:audio>
          </p:childTnLst>
        </p:cTn>
      </p:par>
    </p:tnLst>
    <p:bldLst>
      <p:bldP spid="30" grpId="0" animBg="1"/>
      <p:bldP spid="31" grpId="0" animBg="1"/>
      <p:bldP spid="32" grpId="0" animBg="1"/>
      <p:bldP spid="26" grpId="0" animBg="1"/>
      <p:bldP spid="29"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Fourier approximation</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Given a function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t</a:t>
            </a:r>
            <a:r>
              <a:rPr lang="en-US" dirty="0">
                <a:latin typeface="Times New Roman" panose="02020603050405020304" pitchFamily="18" charset="0"/>
              </a:rPr>
              <a:t>)</a:t>
            </a:r>
            <a:r>
              <a:rPr lang="en-US" dirty="0"/>
              <a:t>, we’d like to find the coefficients</a:t>
            </a:r>
            <a:endParaRPr lang="en-US" i="1" dirty="0"/>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dirty="0"/>
          </a:p>
        </p:txBody>
      </p:sp>
      <p:graphicFrame>
        <p:nvGraphicFramePr>
          <p:cNvPr id="8" name="Object 7">
            <a:extLst>
              <a:ext uri="{FF2B5EF4-FFF2-40B4-BE49-F238E27FC236}">
                <a16:creationId xmlns:a16="http://schemas.microsoft.com/office/drawing/2014/main" id="{05F9970B-35C4-41C3-88D1-302AA009FE42}"/>
              </a:ext>
            </a:extLst>
          </p:cNvPr>
          <p:cNvGraphicFramePr>
            <a:graphicFrameLocks noChangeAspect="1"/>
          </p:cNvGraphicFramePr>
          <p:nvPr>
            <p:extLst>
              <p:ext uri="{D42A27DB-BD31-4B8C-83A1-F6EECF244321}">
                <p14:modId xmlns:p14="http://schemas.microsoft.com/office/powerpoint/2010/main" val="345394617"/>
              </p:ext>
            </p:extLst>
          </p:nvPr>
        </p:nvGraphicFramePr>
        <p:xfrm>
          <a:off x="1126228" y="2144376"/>
          <a:ext cx="7102475" cy="717550"/>
        </p:xfrm>
        <a:graphic>
          <a:graphicData uri="http://schemas.openxmlformats.org/presentationml/2006/ole">
            <mc:AlternateContent xmlns:mc="http://schemas.openxmlformats.org/markup-compatibility/2006">
              <mc:Choice xmlns:v="urn:schemas-microsoft-com:vml" Requires="v">
                <p:oleObj spid="_x0000_s23562" name="Equation" r:id="rId6" imgW="3009600" imgH="304560" progId="Equation.DSMT4">
                  <p:embed/>
                </p:oleObj>
              </mc:Choice>
              <mc:Fallback>
                <p:oleObj name="Equation" r:id="rId6" imgW="3009600" imgH="304560" progId="Equation.DSMT4">
                  <p:embed/>
                  <p:pic>
                    <p:nvPicPr>
                      <p:cNvPr id="17" name="Object 16">
                        <a:extLst>
                          <a:ext uri="{FF2B5EF4-FFF2-40B4-BE49-F238E27FC236}">
                            <a16:creationId xmlns:a16="http://schemas.microsoft.com/office/drawing/2014/main" id="{E4D28D2D-9668-4227-90BE-E33AA3106A91}"/>
                          </a:ext>
                        </a:extLst>
                      </p:cNvPr>
                      <p:cNvPicPr/>
                      <p:nvPr/>
                    </p:nvPicPr>
                    <p:blipFill>
                      <a:blip r:embed="rId7"/>
                      <a:stretch>
                        <a:fillRect/>
                      </a:stretch>
                    </p:blipFill>
                    <p:spPr>
                      <a:xfrm>
                        <a:off x="1126228" y="2144376"/>
                        <a:ext cx="7102475" cy="7175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03006EF-0A5A-4223-8733-87AD089586E3}"/>
              </a:ext>
            </a:extLst>
          </p:cNvPr>
          <p:cNvGraphicFramePr>
            <a:graphicFrameLocks noChangeAspect="1"/>
          </p:cNvGraphicFramePr>
          <p:nvPr>
            <p:extLst>
              <p:ext uri="{D42A27DB-BD31-4B8C-83A1-F6EECF244321}">
                <p14:modId xmlns:p14="http://schemas.microsoft.com/office/powerpoint/2010/main" val="694680687"/>
              </p:ext>
            </p:extLst>
          </p:nvPr>
        </p:nvGraphicFramePr>
        <p:xfrm>
          <a:off x="1126228" y="3359943"/>
          <a:ext cx="4195763" cy="1851025"/>
        </p:xfrm>
        <a:graphic>
          <a:graphicData uri="http://schemas.openxmlformats.org/presentationml/2006/ole">
            <mc:AlternateContent xmlns:mc="http://schemas.openxmlformats.org/markup-compatibility/2006">
              <mc:Choice xmlns:v="urn:schemas-microsoft-com:vml" Requires="v">
                <p:oleObj spid="_x0000_s23563" name="Equation" r:id="rId8" imgW="1777680" imgH="787320" progId="Equation.DSMT4">
                  <p:embed/>
                </p:oleObj>
              </mc:Choice>
              <mc:Fallback>
                <p:oleObj name="Equation" r:id="rId8" imgW="1777680" imgH="787320" progId="Equation.DSMT4">
                  <p:embed/>
                  <p:pic>
                    <p:nvPicPr>
                      <p:cNvPr id="8" name="Object 7">
                        <a:extLst>
                          <a:ext uri="{FF2B5EF4-FFF2-40B4-BE49-F238E27FC236}">
                            <a16:creationId xmlns:a16="http://schemas.microsoft.com/office/drawing/2014/main" id="{05F9970B-35C4-41C3-88D1-302AA009FE42}"/>
                          </a:ext>
                        </a:extLst>
                      </p:cNvPr>
                      <p:cNvPicPr/>
                      <p:nvPr/>
                    </p:nvPicPr>
                    <p:blipFill>
                      <a:blip r:embed="rId9"/>
                      <a:stretch>
                        <a:fillRect/>
                      </a:stretch>
                    </p:blipFill>
                    <p:spPr>
                      <a:xfrm>
                        <a:off x="1126228" y="3359943"/>
                        <a:ext cx="4195763" cy="18510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38C81E5-B24B-453A-B670-D62AF4E1CDD8}"/>
              </a:ext>
            </a:extLst>
          </p:cNvPr>
          <p:cNvGraphicFramePr>
            <a:graphicFrameLocks noChangeAspect="1"/>
          </p:cNvGraphicFramePr>
          <p:nvPr>
            <p:extLst>
              <p:ext uri="{D42A27DB-BD31-4B8C-83A1-F6EECF244321}">
                <p14:modId xmlns:p14="http://schemas.microsoft.com/office/powerpoint/2010/main" val="2563094848"/>
              </p:ext>
            </p:extLst>
          </p:nvPr>
        </p:nvGraphicFramePr>
        <p:xfrm>
          <a:off x="5321991" y="4025460"/>
          <a:ext cx="2546350" cy="1404937"/>
        </p:xfrm>
        <a:graphic>
          <a:graphicData uri="http://schemas.openxmlformats.org/presentationml/2006/ole">
            <mc:AlternateContent xmlns:mc="http://schemas.openxmlformats.org/markup-compatibility/2006">
              <mc:Choice xmlns:v="urn:schemas-microsoft-com:vml" Requires="v">
                <p:oleObj spid="_x0000_s23564" name="Equation" r:id="rId10" imgW="1079280" imgH="596880" progId="Equation.DSMT4">
                  <p:embed/>
                </p:oleObj>
              </mc:Choice>
              <mc:Fallback>
                <p:oleObj name="Equation" r:id="rId10" imgW="1079280" imgH="596880" progId="Equation.DSMT4">
                  <p:embed/>
                  <p:pic>
                    <p:nvPicPr>
                      <p:cNvPr id="9" name="Object 8">
                        <a:extLst>
                          <a:ext uri="{FF2B5EF4-FFF2-40B4-BE49-F238E27FC236}">
                            <a16:creationId xmlns:a16="http://schemas.microsoft.com/office/drawing/2014/main" id="{403006EF-0A5A-4223-8733-87AD089586E3}"/>
                          </a:ext>
                        </a:extLst>
                      </p:cNvPr>
                      <p:cNvPicPr/>
                      <p:nvPr/>
                    </p:nvPicPr>
                    <p:blipFill>
                      <a:blip r:embed="rId11"/>
                      <a:stretch>
                        <a:fillRect/>
                      </a:stretch>
                    </p:blipFill>
                    <p:spPr>
                      <a:xfrm>
                        <a:off x="5321991" y="4025460"/>
                        <a:ext cx="2546350" cy="140493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DE03DBDC-69FF-4ED1-B992-21162D6484F6}"/>
              </a:ext>
            </a:extLst>
          </p:cNvPr>
          <p:cNvGraphicFramePr>
            <a:graphicFrameLocks noChangeAspect="1"/>
          </p:cNvGraphicFramePr>
          <p:nvPr>
            <p:extLst>
              <p:ext uri="{D42A27DB-BD31-4B8C-83A1-F6EECF244321}">
                <p14:modId xmlns:p14="http://schemas.microsoft.com/office/powerpoint/2010/main" val="3630715347"/>
              </p:ext>
            </p:extLst>
          </p:nvPr>
        </p:nvGraphicFramePr>
        <p:xfrm>
          <a:off x="3314597" y="5458618"/>
          <a:ext cx="4014787" cy="957263"/>
        </p:xfrm>
        <a:graphic>
          <a:graphicData uri="http://schemas.openxmlformats.org/presentationml/2006/ole">
            <mc:AlternateContent xmlns:mc="http://schemas.openxmlformats.org/markup-compatibility/2006">
              <mc:Choice xmlns:v="urn:schemas-microsoft-com:vml" Requires="v">
                <p:oleObj spid="_x0000_s23565" name="Equation" r:id="rId12" imgW="1701720" imgH="406080" progId="Equation.DSMT4">
                  <p:embed/>
                </p:oleObj>
              </mc:Choice>
              <mc:Fallback>
                <p:oleObj name="Equation" r:id="rId12" imgW="1701720" imgH="406080" progId="Equation.DSMT4">
                  <p:embed/>
                  <p:pic>
                    <p:nvPicPr>
                      <p:cNvPr id="10" name="Object 9">
                        <a:extLst>
                          <a:ext uri="{FF2B5EF4-FFF2-40B4-BE49-F238E27FC236}">
                            <a16:creationId xmlns:a16="http://schemas.microsoft.com/office/drawing/2014/main" id="{838C81E5-B24B-453A-B670-D62AF4E1CDD8}"/>
                          </a:ext>
                        </a:extLst>
                      </p:cNvPr>
                      <p:cNvPicPr/>
                      <p:nvPr/>
                    </p:nvPicPr>
                    <p:blipFill>
                      <a:blip r:embed="rId13"/>
                      <a:stretch>
                        <a:fillRect/>
                      </a:stretch>
                    </p:blipFill>
                    <p:spPr>
                      <a:xfrm>
                        <a:off x="3314597" y="5458618"/>
                        <a:ext cx="4014787" cy="957263"/>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76FF3706-63C7-4EA7-8208-386D97B2B10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15114188"/>
      </p:ext>
    </p:extLst>
  </p:cSld>
  <p:clrMapOvr>
    <a:masterClrMapping/>
  </p:clrMapOvr>
  <mc:AlternateContent xmlns:mc="http://schemas.openxmlformats.org/markup-compatibility/2006">
    <mc:Choice xmlns:p14="http://schemas.microsoft.com/office/powerpoint/2010/main" Requires="p14">
      <p:transition spd="slow" p14:dur="2000" advTm="88991"/>
    </mc:Choice>
    <mc:Fallback>
      <p:transition spd="slow" advTm="88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Fourier approximation</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If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t</a:t>
            </a:r>
            <a:r>
              <a:rPr lang="en-US" dirty="0">
                <a:latin typeface="Times New Roman" panose="02020603050405020304" pitchFamily="18" charset="0"/>
              </a:rPr>
              <a:t>)</a:t>
            </a:r>
            <a:r>
              <a:rPr lang="en-US" dirty="0"/>
              <a:t> is real periodic function, then </a:t>
            </a:r>
            <a:r>
              <a:rPr lang="en-US" i="1" dirty="0"/>
              <a:t>a</a:t>
            </a:r>
            <a:r>
              <a:rPr lang="en-US" baseline="-25000" dirty="0"/>
              <a:t>–</a:t>
            </a:r>
            <a:r>
              <a:rPr lang="en-US" i="1" baseline="-25000" dirty="0"/>
              <a:t>k</a:t>
            </a:r>
            <a:r>
              <a:rPr lang="en-US" dirty="0"/>
              <a:t> = </a:t>
            </a:r>
            <a:r>
              <a:rPr lang="en-US" i="1" dirty="0" err="1"/>
              <a:t>a</a:t>
            </a:r>
            <a:r>
              <a:rPr lang="en-US" i="1" baseline="-25000" dirty="0" err="1"/>
              <a:t>k</a:t>
            </a:r>
            <a:r>
              <a:rPr lang="en-US" baseline="30000" dirty="0"/>
              <a:t>*</a:t>
            </a:r>
          </a:p>
          <a:p>
            <a:pPr lvl="1"/>
            <a:r>
              <a:rPr lang="en-US" dirty="0"/>
              <a:t>Also,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t</a:t>
            </a:r>
            <a:r>
              <a:rPr lang="en-US" dirty="0">
                <a:latin typeface="Times New Roman" panose="02020603050405020304" pitchFamily="18" charset="0"/>
              </a:rPr>
              <a:t>)</a:t>
            </a:r>
            <a:r>
              <a:rPr lang="en-US" dirty="0"/>
              <a:t> is real periodic function, then </a:t>
            </a:r>
            <a:r>
              <a:rPr lang="en-US" i="1" dirty="0"/>
              <a:t>a</a:t>
            </a:r>
            <a:r>
              <a:rPr lang="en-US" baseline="-25000" dirty="0"/>
              <a:t>–</a:t>
            </a:r>
            <a:r>
              <a:rPr lang="en-US" i="1" baseline="-25000" dirty="0"/>
              <a:t>k</a:t>
            </a:r>
            <a:r>
              <a:rPr lang="en-US" dirty="0"/>
              <a:t> = </a:t>
            </a:r>
            <a:r>
              <a:rPr lang="en-US" i="1" dirty="0" err="1"/>
              <a:t>a</a:t>
            </a:r>
            <a:r>
              <a:rPr lang="en-US" i="1" baseline="-25000" dirty="0" err="1"/>
              <a:t>k</a:t>
            </a:r>
            <a:r>
              <a:rPr lang="en-US" baseline="30000" dirty="0"/>
              <a:t>*</a:t>
            </a:r>
            <a:endParaRPr lang="en-US" dirty="0"/>
          </a:p>
          <a:p>
            <a:pPr lvl="1"/>
            <a:endParaRPr lang="en-US" dirty="0"/>
          </a:p>
          <a:p>
            <a:pPr lvl="1"/>
            <a:endParaRPr lang="en-US" dirty="0"/>
          </a:p>
          <a:p>
            <a:pPr lvl="1"/>
            <a:endParaRPr lang="en-US" dirty="0"/>
          </a:p>
          <a:p>
            <a:pPr lvl="1"/>
            <a:endParaRPr lang="en-US" dirty="0"/>
          </a:p>
          <a:p>
            <a:pPr lvl="1"/>
            <a:r>
              <a:rPr lang="en-US" dirty="0"/>
              <a:t>Without going through the math, this equals</a:t>
            </a:r>
          </a:p>
          <a:p>
            <a:endParaRPr lang="en-US" dirty="0"/>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17</a:t>
            </a:fld>
            <a:endParaRPr lang="en-CA" dirty="0"/>
          </a:p>
        </p:txBody>
      </p:sp>
      <p:graphicFrame>
        <p:nvGraphicFramePr>
          <p:cNvPr id="10" name="Object 9">
            <a:extLst>
              <a:ext uri="{FF2B5EF4-FFF2-40B4-BE49-F238E27FC236}">
                <a16:creationId xmlns:a16="http://schemas.microsoft.com/office/drawing/2014/main" id="{56DA9F92-E53C-4C40-8A61-80B83BC69679}"/>
              </a:ext>
            </a:extLst>
          </p:cNvPr>
          <p:cNvGraphicFramePr>
            <a:graphicFrameLocks noChangeAspect="1"/>
          </p:cNvGraphicFramePr>
          <p:nvPr>
            <p:extLst>
              <p:ext uri="{D42A27DB-BD31-4B8C-83A1-F6EECF244321}">
                <p14:modId xmlns:p14="http://schemas.microsoft.com/office/powerpoint/2010/main" val="3322198573"/>
              </p:ext>
            </p:extLst>
          </p:nvPr>
        </p:nvGraphicFramePr>
        <p:xfrm>
          <a:off x="2082800" y="2479040"/>
          <a:ext cx="5156200" cy="1046163"/>
        </p:xfrm>
        <a:graphic>
          <a:graphicData uri="http://schemas.openxmlformats.org/presentationml/2006/ole">
            <mc:AlternateContent xmlns:mc="http://schemas.openxmlformats.org/markup-compatibility/2006">
              <mc:Choice xmlns:v="urn:schemas-microsoft-com:vml" Requires="v">
                <p:oleObj spid="_x0000_s24582" name="Equation" r:id="rId6" imgW="2184120" imgH="444240" progId="Equation.DSMT4">
                  <p:embed/>
                </p:oleObj>
              </mc:Choice>
              <mc:Fallback>
                <p:oleObj name="Equation" r:id="rId6" imgW="2184120" imgH="444240" progId="Equation.DSMT4">
                  <p:embed/>
                  <p:pic>
                    <p:nvPicPr>
                      <p:cNvPr id="9" name="Object 8">
                        <a:extLst>
                          <a:ext uri="{FF2B5EF4-FFF2-40B4-BE49-F238E27FC236}">
                            <a16:creationId xmlns:a16="http://schemas.microsoft.com/office/drawing/2014/main" id="{403006EF-0A5A-4223-8733-87AD089586E3}"/>
                          </a:ext>
                        </a:extLst>
                      </p:cNvPr>
                      <p:cNvPicPr/>
                      <p:nvPr/>
                    </p:nvPicPr>
                    <p:blipFill>
                      <a:blip r:embed="rId7"/>
                      <a:stretch>
                        <a:fillRect/>
                      </a:stretch>
                    </p:blipFill>
                    <p:spPr>
                      <a:xfrm>
                        <a:off x="2082800" y="2479040"/>
                        <a:ext cx="5156200" cy="104616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5BB7C6D-F19F-4308-9AEA-18A96D05B942}"/>
              </a:ext>
            </a:extLst>
          </p:cNvPr>
          <p:cNvGraphicFramePr>
            <a:graphicFrameLocks noChangeAspect="1"/>
          </p:cNvGraphicFramePr>
          <p:nvPr>
            <p:extLst>
              <p:ext uri="{D42A27DB-BD31-4B8C-83A1-F6EECF244321}">
                <p14:modId xmlns:p14="http://schemas.microsoft.com/office/powerpoint/2010/main" val="2625905688"/>
              </p:ext>
            </p:extLst>
          </p:nvPr>
        </p:nvGraphicFramePr>
        <p:xfrm>
          <a:off x="2878138" y="4357688"/>
          <a:ext cx="3387725" cy="868362"/>
        </p:xfrm>
        <a:graphic>
          <a:graphicData uri="http://schemas.openxmlformats.org/presentationml/2006/ole">
            <mc:AlternateContent xmlns:mc="http://schemas.openxmlformats.org/markup-compatibility/2006">
              <mc:Choice xmlns:v="urn:schemas-microsoft-com:vml" Requires="v">
                <p:oleObj spid="_x0000_s24583" name="Equation" r:id="rId8" imgW="1434960" imgH="368280" progId="Equation.DSMT4">
                  <p:embed/>
                </p:oleObj>
              </mc:Choice>
              <mc:Fallback>
                <p:oleObj name="Equation" r:id="rId8" imgW="1434960" imgH="368280" progId="Equation.DSMT4">
                  <p:embed/>
                  <p:pic>
                    <p:nvPicPr>
                      <p:cNvPr id="10" name="Object 9">
                        <a:extLst>
                          <a:ext uri="{FF2B5EF4-FFF2-40B4-BE49-F238E27FC236}">
                            <a16:creationId xmlns:a16="http://schemas.microsoft.com/office/drawing/2014/main" id="{56DA9F92-E53C-4C40-8A61-80B83BC69679}"/>
                          </a:ext>
                        </a:extLst>
                      </p:cNvPr>
                      <p:cNvPicPr/>
                      <p:nvPr/>
                    </p:nvPicPr>
                    <p:blipFill>
                      <a:blip r:embed="rId9"/>
                      <a:stretch>
                        <a:fillRect/>
                      </a:stretch>
                    </p:blipFill>
                    <p:spPr>
                      <a:xfrm>
                        <a:off x="2878138" y="4357688"/>
                        <a:ext cx="3387725" cy="86836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B0BA05B6-BE3A-4766-BE8C-69762484116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29716911"/>
      </p:ext>
    </p:extLst>
  </p:cSld>
  <p:clrMapOvr>
    <a:masterClrMapping/>
  </p:clrMapOvr>
  <mc:AlternateContent xmlns:mc="http://schemas.openxmlformats.org/markup-compatibility/2006">
    <mc:Choice xmlns:p14="http://schemas.microsoft.com/office/powerpoint/2010/main" Requires="p14">
      <p:transition spd="slow" p14:dur="2000" advTm="102947"/>
    </mc:Choice>
    <mc:Fallback>
      <p:transition spd="slow" advTm="102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BE04949-1373-4F0D-B1E1-423F942A7B66}"/>
              </a:ext>
            </a:extLst>
          </p:cNvPr>
          <p:cNvPicPr>
            <a:picLocks noChangeAspect="1"/>
          </p:cNvPicPr>
          <p:nvPr/>
        </p:nvPicPr>
        <p:blipFill>
          <a:blip r:embed="rId6"/>
          <a:stretch>
            <a:fillRect/>
          </a:stretch>
        </p:blipFill>
        <p:spPr>
          <a:xfrm>
            <a:off x="2087965" y="4384092"/>
            <a:ext cx="4686300" cy="2019300"/>
          </a:xfrm>
          <a:prstGeom prst="rect">
            <a:avLst/>
          </a:prstGeom>
        </p:spPr>
      </p:pic>
      <p:pic>
        <p:nvPicPr>
          <p:cNvPr id="15" name="Picture 14">
            <a:extLst>
              <a:ext uri="{FF2B5EF4-FFF2-40B4-BE49-F238E27FC236}">
                <a16:creationId xmlns:a16="http://schemas.microsoft.com/office/drawing/2014/main" id="{7B6F1506-BBE5-49BE-BBF1-F90CB93320E8}"/>
              </a:ext>
            </a:extLst>
          </p:cNvPr>
          <p:cNvPicPr>
            <a:picLocks noChangeAspect="1"/>
          </p:cNvPicPr>
          <p:nvPr/>
        </p:nvPicPr>
        <p:blipFill>
          <a:blip r:embed="rId7"/>
          <a:stretch>
            <a:fillRect/>
          </a:stretch>
        </p:blipFill>
        <p:spPr>
          <a:xfrm>
            <a:off x="2087965" y="4384092"/>
            <a:ext cx="4686300" cy="2019300"/>
          </a:xfrm>
          <a:prstGeom prst="rect">
            <a:avLst/>
          </a:prstGeom>
        </p:spPr>
      </p:pic>
      <p:sp>
        <p:nvSpPr>
          <p:cNvPr id="2" name="Title 1">
            <a:extLst>
              <a:ext uri="{FF2B5EF4-FFF2-40B4-BE49-F238E27FC236}">
                <a16:creationId xmlns:a16="http://schemas.microsoft.com/office/drawing/2014/main" id="{A95D3AA4-057E-480A-96C5-1398897EACF8}"/>
              </a:ext>
            </a:extLst>
          </p:cNvPr>
          <p:cNvSpPr>
            <a:spLocks noGrp="1"/>
          </p:cNvSpPr>
          <p:nvPr>
            <p:ph type="title"/>
          </p:nvPr>
        </p:nvSpPr>
        <p:spPr/>
        <p:txBody>
          <a:bodyPr/>
          <a:lstStyle/>
          <a:p>
            <a:r>
              <a:rPr lang="en-US" dirty="0"/>
              <a:t>A Fourier approximation</a:t>
            </a:r>
          </a:p>
        </p:txBody>
      </p:sp>
      <p:sp>
        <p:nvSpPr>
          <p:cNvPr id="3" name="Content Placeholder 2">
            <a:extLst>
              <a:ext uri="{FF2B5EF4-FFF2-40B4-BE49-F238E27FC236}">
                <a16:creationId xmlns:a16="http://schemas.microsoft.com/office/drawing/2014/main" id="{9FD709D0-1F7D-4619-B9CF-2DBE9F3E1640}"/>
              </a:ext>
            </a:extLst>
          </p:cNvPr>
          <p:cNvSpPr>
            <a:spLocks noGrp="1"/>
          </p:cNvSpPr>
          <p:nvPr>
            <p:ph idx="1"/>
          </p:nvPr>
        </p:nvSpPr>
        <p:spPr/>
        <p:txBody>
          <a:bodyPr/>
          <a:lstStyle/>
          <a:p>
            <a:r>
              <a:rPr lang="en-US" dirty="0"/>
              <a:t>Consider the periodic extension of the polynomial </a:t>
            </a:r>
            <a:r>
              <a:rPr lang="en-US" i="1" dirty="0">
                <a:latin typeface="Times New Roman" panose="02020603050405020304" pitchFamily="18" charset="0"/>
              </a:rPr>
              <a:t>t</a:t>
            </a:r>
            <a:br>
              <a:rPr lang="en-US" dirty="0">
                <a:latin typeface="Times New Roman" panose="02020603050405020304" pitchFamily="18" charset="0"/>
              </a:rPr>
            </a:br>
            <a:r>
              <a:rPr lang="en-US" dirty="0">
                <a:latin typeface="Times New Roman" panose="02020603050405020304" pitchFamily="18" charset="0"/>
              </a:rPr>
              <a:t>	</a:t>
            </a:r>
            <a:r>
              <a:rPr lang="en-US" dirty="0"/>
              <a:t>on</a:t>
            </a:r>
            <a:r>
              <a:rPr lang="en-US" dirty="0">
                <a:latin typeface="Times New Roman" panose="02020603050405020304" pitchFamily="18" charset="0"/>
              </a:rPr>
              <a:t> [–1, 1] </a:t>
            </a:r>
            <a:r>
              <a:rPr lang="en-US" dirty="0"/>
              <a:t>which creates a saw-tooth function</a:t>
            </a:r>
          </a:p>
        </p:txBody>
      </p:sp>
      <p:sp>
        <p:nvSpPr>
          <p:cNvPr id="4" name="Footer Placeholder 3">
            <a:extLst>
              <a:ext uri="{FF2B5EF4-FFF2-40B4-BE49-F238E27FC236}">
                <a16:creationId xmlns:a16="http://schemas.microsoft.com/office/drawing/2014/main" id="{2B0EAFA9-DFB7-4B07-AA72-60DBAC055886}"/>
              </a:ext>
            </a:extLst>
          </p:cNvPr>
          <p:cNvSpPr>
            <a:spLocks noGrp="1"/>
          </p:cNvSpPr>
          <p:nvPr>
            <p:ph type="ftr" sz="quarter" idx="11"/>
          </p:nvPr>
        </p:nvSpPr>
        <p:spPr/>
        <p:txBody>
          <a:bodyPr/>
          <a:lstStyle/>
          <a:p>
            <a:r>
              <a:rPr lang="en-US"/>
              <a:t>Periodic functions and Fourier series</a:t>
            </a:r>
            <a:endParaRPr lang="en-CA" dirty="0"/>
          </a:p>
        </p:txBody>
      </p:sp>
      <p:sp>
        <p:nvSpPr>
          <p:cNvPr id="5" name="Slide Number Placeholder 4">
            <a:extLst>
              <a:ext uri="{FF2B5EF4-FFF2-40B4-BE49-F238E27FC236}">
                <a16:creationId xmlns:a16="http://schemas.microsoft.com/office/drawing/2014/main" id="{1C420D01-E033-493A-8017-D0C2FC6E71D2}"/>
              </a:ext>
            </a:extLst>
          </p:cNvPr>
          <p:cNvSpPr>
            <a:spLocks noGrp="1"/>
          </p:cNvSpPr>
          <p:nvPr>
            <p:ph type="sldNum" sz="quarter" idx="12"/>
          </p:nvPr>
        </p:nvSpPr>
        <p:spPr/>
        <p:txBody>
          <a:bodyPr/>
          <a:lstStyle/>
          <a:p>
            <a:fld id="{42EF6DC8-DA9C-4533-8A40-BB00A2545AF8}" type="slidenum">
              <a:rPr lang="en-CA" smtClean="0"/>
              <a:pPr/>
              <a:t>18</a:t>
            </a:fld>
            <a:endParaRPr lang="en-CA"/>
          </a:p>
        </p:txBody>
      </p:sp>
      <p:graphicFrame>
        <p:nvGraphicFramePr>
          <p:cNvPr id="18" name="Object 17">
            <a:extLst>
              <a:ext uri="{FF2B5EF4-FFF2-40B4-BE49-F238E27FC236}">
                <a16:creationId xmlns:a16="http://schemas.microsoft.com/office/drawing/2014/main" id="{9582FA09-80E1-4B18-8A65-0E6CC8257FC7}"/>
              </a:ext>
            </a:extLst>
          </p:cNvPr>
          <p:cNvGraphicFramePr>
            <a:graphicFrameLocks noChangeAspect="1"/>
          </p:cNvGraphicFramePr>
          <p:nvPr>
            <p:extLst>
              <p:ext uri="{D42A27DB-BD31-4B8C-83A1-F6EECF244321}">
                <p14:modId xmlns:p14="http://schemas.microsoft.com/office/powerpoint/2010/main" val="1511447072"/>
              </p:ext>
            </p:extLst>
          </p:nvPr>
        </p:nvGraphicFramePr>
        <p:xfrm>
          <a:off x="413328" y="2351249"/>
          <a:ext cx="1070386" cy="3848293"/>
        </p:xfrm>
        <a:graphic>
          <a:graphicData uri="http://schemas.openxmlformats.org/presentationml/2006/ole">
            <mc:AlternateContent xmlns:mc="http://schemas.openxmlformats.org/markup-compatibility/2006">
              <mc:Choice xmlns:v="urn:schemas-microsoft-com:vml" Requires="v">
                <p:oleObj spid="_x0000_s1038" name="Equation" r:id="rId8" imgW="533160" imgH="1917360" progId="Equation.DSMT4">
                  <p:embed/>
                </p:oleObj>
              </mc:Choice>
              <mc:Fallback>
                <p:oleObj name="Equation" r:id="rId8" imgW="533160" imgH="1917360" progId="Equation.DSMT4">
                  <p:embed/>
                  <p:pic>
                    <p:nvPicPr>
                      <p:cNvPr id="0" name=""/>
                      <p:cNvPicPr/>
                      <p:nvPr/>
                    </p:nvPicPr>
                    <p:blipFill>
                      <a:blip r:embed="rId9"/>
                      <a:stretch>
                        <a:fillRect/>
                      </a:stretch>
                    </p:blipFill>
                    <p:spPr>
                      <a:xfrm>
                        <a:off x="413328" y="2351249"/>
                        <a:ext cx="1070386" cy="384829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1DC42933-8EFB-4F82-A30E-8211A1195793}"/>
              </a:ext>
            </a:extLst>
          </p:cNvPr>
          <p:cNvGraphicFramePr>
            <a:graphicFrameLocks noChangeAspect="1"/>
          </p:cNvGraphicFramePr>
          <p:nvPr>
            <p:extLst>
              <p:ext uri="{D42A27DB-BD31-4B8C-83A1-F6EECF244321}">
                <p14:modId xmlns:p14="http://schemas.microsoft.com/office/powerpoint/2010/main" val="3332272715"/>
              </p:ext>
            </p:extLst>
          </p:nvPr>
        </p:nvGraphicFramePr>
        <p:xfrm>
          <a:off x="1873938" y="2663846"/>
          <a:ext cx="5781675" cy="1400175"/>
        </p:xfrm>
        <a:graphic>
          <a:graphicData uri="http://schemas.openxmlformats.org/presentationml/2006/ole">
            <mc:AlternateContent xmlns:mc="http://schemas.openxmlformats.org/markup-compatibility/2006">
              <mc:Choice xmlns:v="urn:schemas-microsoft-com:vml" Requires="v">
                <p:oleObj spid="_x0000_s1039" name="Equation" r:id="rId10" imgW="2882880" imgH="698400" progId="Equation.DSMT4">
                  <p:embed/>
                </p:oleObj>
              </mc:Choice>
              <mc:Fallback>
                <p:oleObj name="Equation" r:id="rId10" imgW="2882880" imgH="698400" progId="Equation.DSMT4">
                  <p:embed/>
                  <p:pic>
                    <p:nvPicPr>
                      <p:cNvPr id="18" name="Object 17">
                        <a:extLst>
                          <a:ext uri="{FF2B5EF4-FFF2-40B4-BE49-F238E27FC236}">
                            <a16:creationId xmlns:a16="http://schemas.microsoft.com/office/drawing/2014/main" id="{9582FA09-80E1-4B18-8A65-0E6CC8257FC7}"/>
                          </a:ext>
                        </a:extLst>
                      </p:cNvPr>
                      <p:cNvPicPr/>
                      <p:nvPr/>
                    </p:nvPicPr>
                    <p:blipFill>
                      <a:blip r:embed="rId11"/>
                      <a:stretch>
                        <a:fillRect/>
                      </a:stretch>
                    </p:blipFill>
                    <p:spPr>
                      <a:xfrm>
                        <a:off x="1873938" y="2663846"/>
                        <a:ext cx="5781675" cy="1400175"/>
                      </a:xfrm>
                      <a:prstGeom prst="rect">
                        <a:avLst/>
                      </a:prstGeom>
                    </p:spPr>
                  </p:pic>
                </p:oleObj>
              </mc:Fallback>
            </mc:AlternateContent>
          </a:graphicData>
        </a:graphic>
      </p:graphicFrame>
      <p:pic>
        <p:nvPicPr>
          <p:cNvPr id="20" name="Audio 19">
            <a:hlinkClick r:id="" action="ppaction://media"/>
            <a:extLst>
              <a:ext uri="{FF2B5EF4-FFF2-40B4-BE49-F238E27FC236}">
                <a16:creationId xmlns:a16="http://schemas.microsoft.com/office/drawing/2014/main" id="{E5F26392-E5FE-4A85-B7E2-0FC8C0BD9B6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17863878"/>
      </p:ext>
    </p:extLst>
  </p:cSld>
  <p:clrMapOvr>
    <a:masterClrMapping/>
  </p:clrMapOvr>
  <mc:AlternateContent xmlns:mc="http://schemas.openxmlformats.org/markup-compatibility/2006">
    <mc:Choice xmlns:p14="http://schemas.microsoft.com/office/powerpoint/2010/main" Requires="p14">
      <p:transition spd="slow" p14:dur="2000" advTm="109727"/>
    </mc:Choice>
    <mc:Fallback>
      <p:transition spd="slow" advTm="109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4DDAA0-C79B-46CD-82EB-EF65C76EA1C3}"/>
              </a:ext>
            </a:extLst>
          </p:cNvPr>
          <p:cNvPicPr>
            <a:picLocks noChangeAspect="1"/>
          </p:cNvPicPr>
          <p:nvPr/>
        </p:nvPicPr>
        <p:blipFill>
          <a:blip r:embed="rId6"/>
          <a:stretch>
            <a:fillRect/>
          </a:stretch>
        </p:blipFill>
        <p:spPr>
          <a:xfrm>
            <a:off x="2432748" y="4078384"/>
            <a:ext cx="4686300" cy="2019300"/>
          </a:xfrm>
          <a:prstGeom prst="rect">
            <a:avLst/>
          </a:prstGeom>
        </p:spPr>
      </p:pic>
      <p:sp>
        <p:nvSpPr>
          <p:cNvPr id="2" name="Title 1">
            <a:extLst>
              <a:ext uri="{FF2B5EF4-FFF2-40B4-BE49-F238E27FC236}">
                <a16:creationId xmlns:a16="http://schemas.microsoft.com/office/drawing/2014/main" id="{A95D3AA4-057E-480A-96C5-1398897EACF8}"/>
              </a:ext>
            </a:extLst>
          </p:cNvPr>
          <p:cNvSpPr>
            <a:spLocks noGrp="1"/>
          </p:cNvSpPr>
          <p:nvPr>
            <p:ph type="title"/>
          </p:nvPr>
        </p:nvSpPr>
        <p:spPr/>
        <p:txBody>
          <a:bodyPr/>
          <a:lstStyle/>
          <a:p>
            <a:r>
              <a:rPr lang="en-US" dirty="0"/>
              <a:t>A Fourier approximation</a:t>
            </a:r>
          </a:p>
        </p:txBody>
      </p:sp>
      <p:sp>
        <p:nvSpPr>
          <p:cNvPr id="3" name="Content Placeholder 2">
            <a:extLst>
              <a:ext uri="{FF2B5EF4-FFF2-40B4-BE49-F238E27FC236}">
                <a16:creationId xmlns:a16="http://schemas.microsoft.com/office/drawing/2014/main" id="{9FD709D0-1F7D-4619-B9CF-2DBE9F3E1640}"/>
              </a:ext>
            </a:extLst>
          </p:cNvPr>
          <p:cNvSpPr>
            <a:spLocks noGrp="1"/>
          </p:cNvSpPr>
          <p:nvPr>
            <p:ph idx="1"/>
          </p:nvPr>
        </p:nvSpPr>
        <p:spPr/>
        <p:txBody>
          <a:bodyPr/>
          <a:lstStyle/>
          <a:p>
            <a:r>
              <a:rPr lang="en-US" dirty="0"/>
              <a:t>Consider the periodic extension of the function </a:t>
            </a:r>
            <a:r>
              <a:rPr lang="en-US" dirty="0">
                <a:latin typeface="Times New Roman" panose="02020603050405020304" pitchFamily="18" charset="0"/>
              </a:rPr>
              <a:t>1 – |</a:t>
            </a:r>
            <a:r>
              <a:rPr lang="en-US" i="1" dirty="0">
                <a:latin typeface="Times New Roman" panose="02020603050405020304" pitchFamily="18" charset="0"/>
              </a:rPr>
              <a:t>t|</a:t>
            </a:r>
            <a:br>
              <a:rPr lang="en-US" dirty="0">
                <a:latin typeface="Times New Roman" panose="02020603050405020304" pitchFamily="18" charset="0"/>
              </a:rPr>
            </a:br>
            <a:r>
              <a:rPr lang="en-US" dirty="0">
                <a:latin typeface="Times New Roman" panose="02020603050405020304" pitchFamily="18" charset="0"/>
              </a:rPr>
              <a:t>	</a:t>
            </a:r>
            <a:r>
              <a:rPr lang="en-US" dirty="0"/>
              <a:t>on</a:t>
            </a:r>
            <a:r>
              <a:rPr lang="en-US" dirty="0">
                <a:latin typeface="Times New Roman" panose="02020603050405020304" pitchFamily="18" charset="0"/>
              </a:rPr>
              <a:t> [–1, 1] </a:t>
            </a:r>
            <a:r>
              <a:rPr lang="en-US" dirty="0"/>
              <a:t>which creates a periodic tent function</a:t>
            </a:r>
          </a:p>
        </p:txBody>
      </p:sp>
      <p:sp>
        <p:nvSpPr>
          <p:cNvPr id="4" name="Footer Placeholder 3">
            <a:extLst>
              <a:ext uri="{FF2B5EF4-FFF2-40B4-BE49-F238E27FC236}">
                <a16:creationId xmlns:a16="http://schemas.microsoft.com/office/drawing/2014/main" id="{2B0EAFA9-DFB7-4B07-AA72-60DBAC055886}"/>
              </a:ext>
            </a:extLst>
          </p:cNvPr>
          <p:cNvSpPr>
            <a:spLocks noGrp="1"/>
          </p:cNvSpPr>
          <p:nvPr>
            <p:ph type="ftr" sz="quarter" idx="11"/>
          </p:nvPr>
        </p:nvSpPr>
        <p:spPr/>
        <p:txBody>
          <a:bodyPr/>
          <a:lstStyle/>
          <a:p>
            <a:r>
              <a:rPr lang="en-US"/>
              <a:t>Periodic functions and Fourier series</a:t>
            </a:r>
            <a:endParaRPr lang="en-CA" dirty="0"/>
          </a:p>
        </p:txBody>
      </p:sp>
      <p:sp>
        <p:nvSpPr>
          <p:cNvPr id="5" name="Slide Number Placeholder 4">
            <a:extLst>
              <a:ext uri="{FF2B5EF4-FFF2-40B4-BE49-F238E27FC236}">
                <a16:creationId xmlns:a16="http://schemas.microsoft.com/office/drawing/2014/main" id="{1C420D01-E033-493A-8017-D0C2FC6E71D2}"/>
              </a:ext>
            </a:extLst>
          </p:cNvPr>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18" name="Object 17">
            <a:extLst>
              <a:ext uri="{FF2B5EF4-FFF2-40B4-BE49-F238E27FC236}">
                <a16:creationId xmlns:a16="http://schemas.microsoft.com/office/drawing/2014/main" id="{9582FA09-80E1-4B18-8A65-0E6CC8257FC7}"/>
              </a:ext>
            </a:extLst>
          </p:cNvPr>
          <p:cNvGraphicFramePr>
            <a:graphicFrameLocks noChangeAspect="1"/>
          </p:cNvGraphicFramePr>
          <p:nvPr>
            <p:extLst>
              <p:ext uri="{D42A27DB-BD31-4B8C-83A1-F6EECF244321}">
                <p14:modId xmlns:p14="http://schemas.microsoft.com/office/powerpoint/2010/main" val="4044919395"/>
              </p:ext>
            </p:extLst>
          </p:nvPr>
        </p:nvGraphicFramePr>
        <p:xfrm>
          <a:off x="361950" y="2503488"/>
          <a:ext cx="1173163" cy="3543300"/>
        </p:xfrm>
        <a:graphic>
          <a:graphicData uri="http://schemas.openxmlformats.org/presentationml/2006/ole">
            <mc:AlternateContent xmlns:mc="http://schemas.openxmlformats.org/markup-compatibility/2006">
              <mc:Choice xmlns:v="urn:schemas-microsoft-com:vml" Requires="v">
                <p:oleObj spid="_x0000_s25606" name="Equation" r:id="rId7" imgW="583920" imgH="1765080" progId="Equation.DSMT4">
                  <p:embed/>
                </p:oleObj>
              </mc:Choice>
              <mc:Fallback>
                <p:oleObj name="Equation" r:id="rId7" imgW="583920" imgH="1765080" progId="Equation.DSMT4">
                  <p:embed/>
                  <p:pic>
                    <p:nvPicPr>
                      <p:cNvPr id="18" name="Object 17">
                        <a:extLst>
                          <a:ext uri="{FF2B5EF4-FFF2-40B4-BE49-F238E27FC236}">
                            <a16:creationId xmlns:a16="http://schemas.microsoft.com/office/drawing/2014/main" id="{9582FA09-80E1-4B18-8A65-0E6CC8257FC7}"/>
                          </a:ext>
                        </a:extLst>
                      </p:cNvPr>
                      <p:cNvPicPr/>
                      <p:nvPr/>
                    </p:nvPicPr>
                    <p:blipFill>
                      <a:blip r:embed="rId8"/>
                      <a:stretch>
                        <a:fillRect/>
                      </a:stretch>
                    </p:blipFill>
                    <p:spPr>
                      <a:xfrm>
                        <a:off x="361950" y="2503488"/>
                        <a:ext cx="1173163" cy="354330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1DC42933-8EFB-4F82-A30E-8211A1195793}"/>
              </a:ext>
            </a:extLst>
          </p:cNvPr>
          <p:cNvGraphicFramePr>
            <a:graphicFrameLocks noChangeAspect="1"/>
          </p:cNvGraphicFramePr>
          <p:nvPr>
            <p:extLst>
              <p:ext uri="{D42A27DB-BD31-4B8C-83A1-F6EECF244321}">
                <p14:modId xmlns:p14="http://schemas.microsoft.com/office/powerpoint/2010/main" val="2502302693"/>
              </p:ext>
            </p:extLst>
          </p:nvPr>
        </p:nvGraphicFramePr>
        <p:xfrm>
          <a:off x="2255838" y="3006725"/>
          <a:ext cx="5018087" cy="712788"/>
        </p:xfrm>
        <a:graphic>
          <a:graphicData uri="http://schemas.openxmlformats.org/presentationml/2006/ole">
            <mc:AlternateContent xmlns:mc="http://schemas.openxmlformats.org/markup-compatibility/2006">
              <mc:Choice xmlns:v="urn:schemas-microsoft-com:vml" Requires="v">
                <p:oleObj spid="_x0000_s25607" name="Equation" r:id="rId9" imgW="2501640" imgH="355320" progId="Equation.DSMT4">
                  <p:embed/>
                </p:oleObj>
              </mc:Choice>
              <mc:Fallback>
                <p:oleObj name="Equation" r:id="rId9" imgW="2501640" imgH="355320" progId="Equation.DSMT4">
                  <p:embed/>
                  <p:pic>
                    <p:nvPicPr>
                      <p:cNvPr id="19" name="Object 18">
                        <a:extLst>
                          <a:ext uri="{FF2B5EF4-FFF2-40B4-BE49-F238E27FC236}">
                            <a16:creationId xmlns:a16="http://schemas.microsoft.com/office/drawing/2014/main" id="{1DC42933-8EFB-4F82-A30E-8211A1195793}"/>
                          </a:ext>
                        </a:extLst>
                      </p:cNvPr>
                      <p:cNvPicPr/>
                      <p:nvPr/>
                    </p:nvPicPr>
                    <p:blipFill>
                      <a:blip r:embed="rId10"/>
                      <a:stretch>
                        <a:fillRect/>
                      </a:stretch>
                    </p:blipFill>
                    <p:spPr>
                      <a:xfrm>
                        <a:off x="2255838" y="3006725"/>
                        <a:ext cx="5018087" cy="7127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4B2B9607-88BB-4D4C-A34C-1C511FF0C5D7}"/>
              </a:ext>
            </a:extLst>
          </p:cNvPr>
          <p:cNvPicPr>
            <a:picLocks noChangeAspect="1"/>
          </p:cNvPicPr>
          <p:nvPr/>
        </p:nvPicPr>
        <p:blipFill>
          <a:blip r:embed="rId11"/>
          <a:stretch>
            <a:fillRect/>
          </a:stretch>
        </p:blipFill>
        <p:spPr>
          <a:xfrm>
            <a:off x="2432748" y="4076700"/>
            <a:ext cx="4686300" cy="2019300"/>
          </a:xfrm>
          <a:prstGeom prst="rect">
            <a:avLst/>
          </a:prstGeom>
        </p:spPr>
      </p:pic>
      <p:pic>
        <p:nvPicPr>
          <p:cNvPr id="10" name="Audio 9">
            <a:hlinkClick r:id="" action="ppaction://media"/>
            <a:extLst>
              <a:ext uri="{FF2B5EF4-FFF2-40B4-BE49-F238E27FC236}">
                <a16:creationId xmlns:a16="http://schemas.microsoft.com/office/drawing/2014/main" id="{D6172393-E437-4FA0-86DC-64B2DE0D554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9284773"/>
      </p:ext>
    </p:extLst>
  </p:cSld>
  <p:clrMapOvr>
    <a:masterClrMapping/>
  </p:clrMapOvr>
  <mc:AlternateContent xmlns:mc="http://schemas.openxmlformats.org/markup-compatibility/2006">
    <mc:Choice xmlns:p14="http://schemas.microsoft.com/office/powerpoint/2010/main" Requires="p14">
      <p:transition spd="slow" p14:dur="2000" advTm="71700"/>
    </mc:Choice>
    <mc:Fallback>
      <p:transition spd="slow" advTm="71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199" y="1600200"/>
            <a:ext cx="8081319" cy="4525963"/>
          </a:xfrm>
        </p:spPr>
        <p:txBody>
          <a:bodyPr/>
          <a:lstStyle/>
          <a:p>
            <a:r>
              <a:rPr lang="en-US" dirty="0"/>
              <a:t>In this topic, we will</a:t>
            </a:r>
          </a:p>
          <a:p>
            <a:pPr lvl="1"/>
            <a:r>
              <a:rPr lang="en-US" dirty="0">
                <a:latin typeface="Times New Roman" panose="02020603050405020304" pitchFamily="18" charset="0"/>
              </a:rPr>
              <a:t>Describe an inner product of two functions</a:t>
            </a:r>
          </a:p>
          <a:p>
            <a:pPr lvl="1"/>
            <a:r>
              <a:rPr lang="en-US" dirty="0"/>
              <a:t>Define orthogonality of functions</a:t>
            </a:r>
            <a:endParaRPr lang="en-US" dirty="0">
              <a:latin typeface="Times New Roman" panose="02020603050405020304" pitchFamily="18" charset="0"/>
            </a:endParaRPr>
          </a:p>
          <a:p>
            <a:pPr lvl="1"/>
            <a:r>
              <a:rPr lang="en-US" dirty="0"/>
              <a:t>Show that we can project one function onto another</a:t>
            </a:r>
          </a:p>
          <a:p>
            <a:pPr lvl="1"/>
            <a:r>
              <a:rPr lang="en-US" dirty="0"/>
              <a:t>Discuss projections onto a set of mutually orthogonal functions</a:t>
            </a:r>
          </a:p>
          <a:p>
            <a:pPr lvl="1"/>
            <a:r>
              <a:rPr lang="en-US" dirty="0"/>
              <a:t>Introduce complex exponential functions</a:t>
            </a:r>
          </a:p>
          <a:p>
            <a:pPr lvl="1"/>
            <a:r>
              <a:rPr lang="en-US" dirty="0"/>
              <a:t>Show that these functions are mutually orthogonal</a:t>
            </a:r>
          </a:p>
          <a:p>
            <a:pPr lvl="1"/>
            <a:r>
              <a:rPr lang="en-US" dirty="0"/>
              <a:t>Approximate periodic functions with these complex exponential functions</a:t>
            </a:r>
          </a:p>
          <a:p>
            <a:pPr lvl="2"/>
            <a:endParaRPr lang="en-US" dirty="0"/>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CB81392C-C9A5-4962-84E2-ECE057CE0B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49260"/>
    </mc:Choice>
    <mc:Fallback>
      <p:transition spd="slow" advTm="49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A2ED5F-B43C-4175-AEC0-0DBFF396CCA7}"/>
              </a:ext>
            </a:extLst>
          </p:cNvPr>
          <p:cNvPicPr>
            <a:picLocks noChangeAspect="1"/>
          </p:cNvPicPr>
          <p:nvPr/>
        </p:nvPicPr>
        <p:blipFill>
          <a:blip r:embed="rId6"/>
          <a:stretch>
            <a:fillRect/>
          </a:stretch>
        </p:blipFill>
        <p:spPr>
          <a:xfrm>
            <a:off x="2587625" y="4039910"/>
            <a:ext cx="4686300" cy="2019300"/>
          </a:xfrm>
          <a:prstGeom prst="rect">
            <a:avLst/>
          </a:prstGeom>
        </p:spPr>
      </p:pic>
      <p:sp>
        <p:nvSpPr>
          <p:cNvPr id="2" name="Title 1">
            <a:extLst>
              <a:ext uri="{FF2B5EF4-FFF2-40B4-BE49-F238E27FC236}">
                <a16:creationId xmlns:a16="http://schemas.microsoft.com/office/drawing/2014/main" id="{A95D3AA4-057E-480A-96C5-1398897EACF8}"/>
              </a:ext>
            </a:extLst>
          </p:cNvPr>
          <p:cNvSpPr>
            <a:spLocks noGrp="1"/>
          </p:cNvSpPr>
          <p:nvPr>
            <p:ph type="title"/>
          </p:nvPr>
        </p:nvSpPr>
        <p:spPr/>
        <p:txBody>
          <a:bodyPr/>
          <a:lstStyle/>
          <a:p>
            <a:r>
              <a:rPr lang="en-US" dirty="0"/>
              <a:t>A Fourier approximation</a:t>
            </a:r>
          </a:p>
        </p:txBody>
      </p:sp>
      <p:sp>
        <p:nvSpPr>
          <p:cNvPr id="3" name="Content Placeholder 2">
            <a:extLst>
              <a:ext uri="{FF2B5EF4-FFF2-40B4-BE49-F238E27FC236}">
                <a16:creationId xmlns:a16="http://schemas.microsoft.com/office/drawing/2014/main" id="{9FD709D0-1F7D-4619-B9CF-2DBE9F3E1640}"/>
              </a:ext>
            </a:extLst>
          </p:cNvPr>
          <p:cNvSpPr>
            <a:spLocks noGrp="1"/>
          </p:cNvSpPr>
          <p:nvPr>
            <p:ph idx="1"/>
          </p:nvPr>
        </p:nvSpPr>
        <p:spPr/>
        <p:txBody>
          <a:bodyPr/>
          <a:lstStyle/>
          <a:p>
            <a:r>
              <a:rPr lang="en-US" dirty="0"/>
              <a:t>Consider the periodic extension of </a:t>
            </a:r>
            <a:r>
              <a:rPr lang="en-US" dirty="0">
                <a:latin typeface="Times New Roman" panose="02020603050405020304" pitchFamily="18" charset="0"/>
              </a:rPr>
              <a:t>(t – 1) (t + 1) (t – ½)</a:t>
            </a:r>
            <a:br>
              <a:rPr lang="en-US" dirty="0">
                <a:latin typeface="Times New Roman" panose="02020603050405020304" pitchFamily="18" charset="0"/>
              </a:rPr>
            </a:br>
            <a:r>
              <a:rPr lang="en-US" dirty="0">
                <a:latin typeface="Times New Roman" panose="02020603050405020304" pitchFamily="18" charset="0"/>
              </a:rPr>
              <a:t>	</a:t>
            </a:r>
            <a:r>
              <a:rPr lang="en-US" dirty="0"/>
              <a:t>on</a:t>
            </a:r>
            <a:r>
              <a:rPr lang="en-US" dirty="0">
                <a:latin typeface="Times New Roman" panose="02020603050405020304" pitchFamily="18" charset="0"/>
              </a:rPr>
              <a:t> [–1, 1] </a:t>
            </a:r>
            <a:r>
              <a:rPr lang="en-US" dirty="0"/>
              <a:t>which creates a non-symmetric wave</a:t>
            </a:r>
          </a:p>
        </p:txBody>
      </p:sp>
      <p:sp>
        <p:nvSpPr>
          <p:cNvPr id="4" name="Footer Placeholder 3">
            <a:extLst>
              <a:ext uri="{FF2B5EF4-FFF2-40B4-BE49-F238E27FC236}">
                <a16:creationId xmlns:a16="http://schemas.microsoft.com/office/drawing/2014/main" id="{2B0EAFA9-DFB7-4B07-AA72-60DBAC055886}"/>
              </a:ext>
            </a:extLst>
          </p:cNvPr>
          <p:cNvSpPr>
            <a:spLocks noGrp="1"/>
          </p:cNvSpPr>
          <p:nvPr>
            <p:ph type="ftr" sz="quarter" idx="11"/>
          </p:nvPr>
        </p:nvSpPr>
        <p:spPr/>
        <p:txBody>
          <a:bodyPr/>
          <a:lstStyle/>
          <a:p>
            <a:r>
              <a:rPr lang="en-US"/>
              <a:t>Periodic functions and Fourier series</a:t>
            </a:r>
            <a:endParaRPr lang="en-CA" dirty="0"/>
          </a:p>
        </p:txBody>
      </p:sp>
      <p:sp>
        <p:nvSpPr>
          <p:cNvPr id="5" name="Slide Number Placeholder 4">
            <a:extLst>
              <a:ext uri="{FF2B5EF4-FFF2-40B4-BE49-F238E27FC236}">
                <a16:creationId xmlns:a16="http://schemas.microsoft.com/office/drawing/2014/main" id="{1C420D01-E033-493A-8017-D0C2FC6E71D2}"/>
              </a:ext>
            </a:extLst>
          </p:cNvPr>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18" name="Object 17">
            <a:extLst>
              <a:ext uri="{FF2B5EF4-FFF2-40B4-BE49-F238E27FC236}">
                <a16:creationId xmlns:a16="http://schemas.microsoft.com/office/drawing/2014/main" id="{9582FA09-80E1-4B18-8A65-0E6CC8257FC7}"/>
              </a:ext>
            </a:extLst>
          </p:cNvPr>
          <p:cNvGraphicFramePr>
            <a:graphicFrameLocks noChangeAspect="1"/>
          </p:cNvGraphicFramePr>
          <p:nvPr>
            <p:extLst>
              <p:ext uri="{D42A27DB-BD31-4B8C-83A1-F6EECF244321}">
                <p14:modId xmlns:p14="http://schemas.microsoft.com/office/powerpoint/2010/main" val="662840642"/>
              </p:ext>
            </p:extLst>
          </p:nvPr>
        </p:nvGraphicFramePr>
        <p:xfrm>
          <a:off x="124522" y="2473021"/>
          <a:ext cx="2270126" cy="4154487"/>
        </p:xfrm>
        <a:graphic>
          <a:graphicData uri="http://schemas.openxmlformats.org/presentationml/2006/ole">
            <mc:AlternateContent xmlns:mc="http://schemas.openxmlformats.org/markup-compatibility/2006">
              <mc:Choice xmlns:v="urn:schemas-microsoft-com:vml" Requires="v">
                <p:oleObj spid="_x0000_s26630" name="Equation" r:id="rId7" imgW="1130040" imgH="2070000" progId="Equation.DSMT4">
                  <p:embed/>
                </p:oleObj>
              </mc:Choice>
              <mc:Fallback>
                <p:oleObj name="Equation" r:id="rId7" imgW="1130040" imgH="2070000" progId="Equation.DSMT4">
                  <p:embed/>
                  <p:pic>
                    <p:nvPicPr>
                      <p:cNvPr id="18" name="Object 17">
                        <a:extLst>
                          <a:ext uri="{FF2B5EF4-FFF2-40B4-BE49-F238E27FC236}">
                            <a16:creationId xmlns:a16="http://schemas.microsoft.com/office/drawing/2014/main" id="{9582FA09-80E1-4B18-8A65-0E6CC8257FC7}"/>
                          </a:ext>
                        </a:extLst>
                      </p:cNvPr>
                      <p:cNvPicPr/>
                      <p:nvPr/>
                    </p:nvPicPr>
                    <p:blipFill>
                      <a:blip r:embed="rId8"/>
                      <a:stretch>
                        <a:fillRect/>
                      </a:stretch>
                    </p:blipFill>
                    <p:spPr>
                      <a:xfrm>
                        <a:off x="124522" y="2473021"/>
                        <a:ext cx="2270126" cy="4154487"/>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1DC42933-8EFB-4F82-A30E-8211A1195793}"/>
              </a:ext>
            </a:extLst>
          </p:cNvPr>
          <p:cNvGraphicFramePr>
            <a:graphicFrameLocks noChangeAspect="1"/>
          </p:cNvGraphicFramePr>
          <p:nvPr>
            <p:extLst>
              <p:ext uri="{D42A27DB-BD31-4B8C-83A1-F6EECF244321}">
                <p14:modId xmlns:p14="http://schemas.microsoft.com/office/powerpoint/2010/main" val="3517012429"/>
              </p:ext>
            </p:extLst>
          </p:nvPr>
        </p:nvGraphicFramePr>
        <p:xfrm>
          <a:off x="1298575" y="2400162"/>
          <a:ext cx="7693025" cy="839787"/>
        </p:xfrm>
        <a:graphic>
          <a:graphicData uri="http://schemas.openxmlformats.org/presentationml/2006/ole">
            <mc:AlternateContent xmlns:mc="http://schemas.openxmlformats.org/markup-compatibility/2006">
              <mc:Choice xmlns:v="urn:schemas-microsoft-com:vml" Requires="v">
                <p:oleObj spid="_x0000_s26631" name="Equation" r:id="rId9" imgW="3835080" imgH="419040" progId="Equation.DSMT4">
                  <p:embed/>
                </p:oleObj>
              </mc:Choice>
              <mc:Fallback>
                <p:oleObj name="Equation" r:id="rId9" imgW="3835080" imgH="419040" progId="Equation.DSMT4">
                  <p:embed/>
                  <p:pic>
                    <p:nvPicPr>
                      <p:cNvPr id="19" name="Object 18">
                        <a:extLst>
                          <a:ext uri="{FF2B5EF4-FFF2-40B4-BE49-F238E27FC236}">
                            <a16:creationId xmlns:a16="http://schemas.microsoft.com/office/drawing/2014/main" id="{1DC42933-8EFB-4F82-A30E-8211A1195793}"/>
                          </a:ext>
                        </a:extLst>
                      </p:cNvPr>
                      <p:cNvPicPr/>
                      <p:nvPr/>
                    </p:nvPicPr>
                    <p:blipFill>
                      <a:blip r:embed="rId10"/>
                      <a:stretch>
                        <a:fillRect/>
                      </a:stretch>
                    </p:blipFill>
                    <p:spPr>
                      <a:xfrm>
                        <a:off x="1298575" y="2400162"/>
                        <a:ext cx="7693025" cy="839787"/>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1F3C0482-00B2-444C-9C34-83544FE1820F}"/>
              </a:ext>
            </a:extLst>
          </p:cNvPr>
          <p:cNvPicPr>
            <a:picLocks noChangeAspect="1"/>
          </p:cNvPicPr>
          <p:nvPr/>
        </p:nvPicPr>
        <p:blipFill>
          <a:blip r:embed="rId11"/>
          <a:stretch>
            <a:fillRect/>
          </a:stretch>
        </p:blipFill>
        <p:spPr>
          <a:xfrm>
            <a:off x="2587625" y="4039910"/>
            <a:ext cx="4686300" cy="2019300"/>
          </a:xfrm>
          <a:prstGeom prst="rect">
            <a:avLst/>
          </a:prstGeom>
        </p:spPr>
      </p:pic>
      <p:pic>
        <p:nvPicPr>
          <p:cNvPr id="15" name="Picture 14">
            <a:extLst>
              <a:ext uri="{FF2B5EF4-FFF2-40B4-BE49-F238E27FC236}">
                <a16:creationId xmlns:a16="http://schemas.microsoft.com/office/drawing/2014/main" id="{AA8D5017-B02B-4B2A-B01E-BFAE2B3C6345}"/>
              </a:ext>
            </a:extLst>
          </p:cNvPr>
          <p:cNvPicPr>
            <a:picLocks noChangeAspect="1"/>
          </p:cNvPicPr>
          <p:nvPr/>
        </p:nvPicPr>
        <p:blipFill>
          <a:blip r:embed="rId12"/>
          <a:stretch>
            <a:fillRect/>
          </a:stretch>
        </p:blipFill>
        <p:spPr>
          <a:xfrm>
            <a:off x="2587625" y="4039910"/>
            <a:ext cx="4686300" cy="2019300"/>
          </a:xfrm>
          <a:prstGeom prst="rect">
            <a:avLst/>
          </a:prstGeom>
        </p:spPr>
      </p:pic>
      <p:pic>
        <p:nvPicPr>
          <p:cNvPr id="16" name="Audio 15">
            <a:hlinkClick r:id="" action="ppaction://media"/>
            <a:extLst>
              <a:ext uri="{FF2B5EF4-FFF2-40B4-BE49-F238E27FC236}">
                <a16:creationId xmlns:a16="http://schemas.microsoft.com/office/drawing/2014/main" id="{7C11CD3F-5F7F-4801-A142-1D0124FB349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91184417"/>
      </p:ext>
    </p:extLst>
  </p:cSld>
  <p:clrMapOvr>
    <a:masterClrMapping/>
  </p:clrMapOvr>
  <mc:AlternateContent xmlns:mc="http://schemas.openxmlformats.org/markup-compatibility/2006">
    <mc:Choice xmlns:p14="http://schemas.microsoft.com/office/powerpoint/2010/main" Requires="p14">
      <p:transition spd="slow" p14:dur="2000" advTm="103720"/>
    </mc:Choice>
    <mc:Fallback>
      <p:transition spd="slow" advTm="103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3AA4-057E-480A-96C5-1398897EACF8}"/>
              </a:ext>
            </a:extLst>
          </p:cNvPr>
          <p:cNvSpPr>
            <a:spLocks noGrp="1"/>
          </p:cNvSpPr>
          <p:nvPr>
            <p:ph type="title"/>
          </p:nvPr>
        </p:nvSpPr>
        <p:spPr/>
        <p:txBody>
          <a:bodyPr/>
          <a:lstStyle/>
          <a:p>
            <a:r>
              <a:rPr lang="en-US" dirty="0"/>
              <a:t>Maple code</a:t>
            </a:r>
            <a:endParaRPr lang="en-US" dirty="0">
              <a:latin typeface="Times New Roman" panose="02020603050405020304" pitchFamily="18" charset="0"/>
            </a:endParaRPr>
          </a:p>
        </p:txBody>
      </p:sp>
      <p:sp>
        <p:nvSpPr>
          <p:cNvPr id="3" name="Content Placeholder 2">
            <a:extLst>
              <a:ext uri="{FF2B5EF4-FFF2-40B4-BE49-F238E27FC236}">
                <a16:creationId xmlns:a16="http://schemas.microsoft.com/office/drawing/2014/main" id="{9FD709D0-1F7D-4619-B9CF-2DBE9F3E1640}"/>
              </a:ext>
            </a:extLst>
          </p:cNvPr>
          <p:cNvSpPr>
            <a:spLocks noGrp="1"/>
          </p:cNvSpPr>
          <p:nvPr>
            <p:ph idx="1"/>
          </p:nvPr>
        </p:nvSpPr>
        <p:spPr>
          <a:xfrm>
            <a:off x="457200" y="1600200"/>
            <a:ext cx="8514678" cy="4525963"/>
          </a:xfrm>
        </p:spPr>
        <p:txBody>
          <a:bodyPr/>
          <a:lstStyle/>
          <a:p>
            <a:r>
              <a:rPr lang="en-US" dirty="0"/>
              <a:t>Here is the Maple code:</a:t>
            </a:r>
          </a:p>
          <a:p>
            <a:pPr marL="400050" lvl="1" indent="0">
              <a:buNone/>
            </a:pPr>
            <a:r>
              <a:rPr lang="en-US" sz="1700" b="1" dirty="0">
                <a:latin typeface="Courier New" panose="02070309020205020404" pitchFamily="49" charset="0"/>
                <a:cs typeface="Courier New" panose="02070309020205020404" pitchFamily="49" charset="0"/>
              </a:rPr>
              <a:t>&gt; restart;</a:t>
            </a:r>
          </a:p>
          <a:p>
            <a:pPr marL="400050" lvl="1" indent="0">
              <a:buNone/>
            </a:pPr>
            <a:r>
              <a:rPr lang="en-US" sz="1700" b="1" dirty="0">
                <a:latin typeface="Courier New" panose="02070309020205020404" pitchFamily="49" charset="0"/>
                <a:cs typeface="Courier New" panose="02070309020205020404" pitchFamily="49" charset="0"/>
              </a:rPr>
              <a:t>&gt; T := 2;</a:t>
            </a:r>
          </a:p>
          <a:p>
            <a:pPr marL="400050" lvl="1" indent="0">
              <a:buNone/>
            </a:pPr>
            <a:r>
              <a:rPr lang="en-US" sz="1700" b="1" dirty="0">
                <a:latin typeface="Courier New" panose="02070309020205020404" pitchFamily="49" charset="0"/>
                <a:cs typeface="Courier New" panose="02070309020205020404" pitchFamily="49" charset="0"/>
              </a:rPr>
              <a:t>&gt; p := t -&gt; (t - 1)*(t + 1)*(t - 1/2);</a:t>
            </a:r>
          </a:p>
          <a:p>
            <a:pPr marL="400050" lvl="1" indent="0">
              <a:buNone/>
            </a:pPr>
            <a:r>
              <a:rPr lang="en-US" sz="1700" b="1" dirty="0">
                <a:latin typeface="Courier New" panose="02070309020205020404" pitchFamily="49" charset="0"/>
                <a:cs typeface="Courier New" panose="02070309020205020404" pitchFamily="49" charset="0"/>
              </a:rPr>
              <a:t>&gt; N := 5;</a:t>
            </a:r>
          </a:p>
          <a:p>
            <a:pPr marL="400050" lvl="1" indent="0">
              <a:buNone/>
            </a:pPr>
            <a:r>
              <a:rPr lang="en-US" sz="1700" b="1" dirty="0">
                <a:latin typeface="Courier New" panose="02070309020205020404" pitchFamily="49" charset="0"/>
                <a:cs typeface="Courier New" panose="02070309020205020404" pitchFamily="49" charset="0"/>
              </a:rPr>
              <a:t>&gt; interface( </a:t>
            </a:r>
            <a:r>
              <a:rPr lang="en-US" sz="1700" b="1" dirty="0" err="1">
                <a:latin typeface="Courier New" panose="02070309020205020404" pitchFamily="49" charset="0"/>
                <a:cs typeface="Courier New" panose="02070309020205020404" pitchFamily="49" charset="0"/>
              </a:rPr>
              <a:t>imaginaryunit</a:t>
            </a:r>
            <a:r>
              <a:rPr lang="en-US" sz="1700" b="1" dirty="0">
                <a:latin typeface="Courier New" panose="02070309020205020404" pitchFamily="49" charset="0"/>
                <a:cs typeface="Courier New" panose="02070309020205020404" pitchFamily="49" charset="0"/>
              </a:rPr>
              <a:t> = 'j' );</a:t>
            </a:r>
          </a:p>
          <a:p>
            <a:pPr marL="400050" lvl="1" indent="0">
              <a:buNone/>
            </a:pPr>
            <a:r>
              <a:rPr lang="en-US" sz="1700" b="1" dirty="0">
                <a:latin typeface="Courier New" panose="02070309020205020404" pitchFamily="49" charset="0"/>
                <a:cs typeface="Courier New" panose="02070309020205020404" pitchFamily="49" charset="0"/>
              </a:rPr>
              <a:t>&gt; for k from -N to N do</a:t>
            </a:r>
          </a:p>
          <a:p>
            <a:pPr marL="400050" lvl="1" indent="0">
              <a:buNone/>
            </a:pPr>
            <a:r>
              <a:rPr lang="en-US" sz="1700" b="1" dirty="0">
                <a:latin typeface="Courier New" panose="02070309020205020404" pitchFamily="49" charset="0"/>
                <a:cs typeface="Courier New" panose="02070309020205020404" pitchFamily="49" charset="0"/>
              </a:rPr>
              <a:t>  a[k] := int( exp( -j*2*Pi/T*k*t )*p(t), t = -T/2..T/2 )/T;</a:t>
            </a:r>
          </a:p>
          <a:p>
            <a:pPr marL="400050" lvl="1" indent="0">
              <a:buNone/>
            </a:pPr>
            <a:r>
              <a:rPr lang="en-US" sz="1700" b="1" dirty="0">
                <a:latin typeface="Courier New" panose="02070309020205020404" pitchFamily="49" charset="0"/>
                <a:cs typeface="Courier New" panose="02070309020205020404" pitchFamily="49" charset="0"/>
              </a:rPr>
              <a:t>end do;</a:t>
            </a:r>
          </a:p>
          <a:p>
            <a:pPr marL="400050" lvl="1" indent="0">
              <a:buNone/>
            </a:pPr>
            <a:r>
              <a:rPr lang="en-US" sz="1700" b="1" dirty="0">
                <a:latin typeface="Courier New" panose="02070309020205020404" pitchFamily="49" charset="0"/>
                <a:cs typeface="Courier New" panose="02070309020205020404" pitchFamily="49" charset="0"/>
              </a:rPr>
              <a:t>&gt; plots[display](</a:t>
            </a:r>
            <a:br>
              <a:rPr lang="en-US" sz="1700" b="1" dirty="0">
                <a:latin typeface="Courier New" panose="02070309020205020404" pitchFamily="49" charset="0"/>
                <a:cs typeface="Courier New" panose="02070309020205020404" pitchFamily="49" charset="0"/>
              </a:rPr>
            </a:br>
            <a:r>
              <a:rPr lang="en-US" sz="1700" b="1" dirty="0">
                <a:latin typeface="Courier New" panose="02070309020205020404" pitchFamily="49" charset="0"/>
                <a:cs typeface="Courier New" panose="02070309020205020404" pitchFamily="49" charset="0"/>
              </a:rPr>
              <a:t>    plot( p(t), t = -0.5*T..0.5*T ),</a:t>
            </a:r>
            <a:br>
              <a:rPr lang="en-US" sz="1700" b="1" dirty="0">
                <a:latin typeface="Courier New" panose="02070309020205020404" pitchFamily="49" charset="0"/>
                <a:cs typeface="Courier New" panose="02070309020205020404" pitchFamily="49" charset="0"/>
              </a:rPr>
            </a:br>
            <a:r>
              <a:rPr lang="en-US" sz="1700" b="1" dirty="0">
                <a:latin typeface="Courier New" panose="02070309020205020404" pitchFamily="49" charset="0"/>
                <a:cs typeface="Courier New" panose="02070309020205020404" pitchFamily="49" charset="0"/>
              </a:rPr>
              <a:t>    plot( add( a[k]*exp( j*2*Pi/T*k*t ), k = -N..N ),</a:t>
            </a:r>
            <a:br>
              <a:rPr lang="en-US" sz="1700" b="1" dirty="0">
                <a:latin typeface="Courier New" panose="02070309020205020404" pitchFamily="49" charset="0"/>
                <a:cs typeface="Courier New" panose="02070309020205020404" pitchFamily="49" charset="0"/>
              </a:rPr>
            </a:br>
            <a:r>
              <a:rPr lang="en-US" sz="1700" b="1" dirty="0">
                <a:latin typeface="Courier New" panose="02070309020205020404" pitchFamily="49" charset="0"/>
                <a:cs typeface="Courier New" panose="02070309020205020404" pitchFamily="49" charset="0"/>
              </a:rPr>
              <a:t>                t = -1.25*T..1.25*T )</a:t>
            </a:r>
            <a:br>
              <a:rPr lang="en-US" sz="1700" b="1" dirty="0">
                <a:latin typeface="Courier New" panose="02070309020205020404" pitchFamily="49" charset="0"/>
                <a:cs typeface="Courier New" panose="02070309020205020404" pitchFamily="49" charset="0"/>
              </a:rPr>
            </a:br>
            <a:r>
              <a:rPr lang="en-US" sz="1700" b="1" dirty="0">
                <a:latin typeface="Courier New" panose="02070309020205020404" pitchFamily="49" charset="0"/>
                <a:cs typeface="Courier New" panose="02070309020205020404" pitchFamily="49" charset="0"/>
              </a:rPr>
              <a:t>);</a:t>
            </a:r>
          </a:p>
          <a:p>
            <a:pPr marL="400050" lvl="1" indent="0">
              <a:buNone/>
            </a:pPr>
            <a:r>
              <a:rPr lang="en-US" sz="1700" b="1" dirty="0">
                <a:latin typeface="Courier New" panose="02070309020205020404" pitchFamily="49" charset="0"/>
                <a:cs typeface="Courier New" panose="02070309020205020404" pitchFamily="49" charset="0"/>
              </a:rPr>
              <a:t>&gt; a[0] + add( 2*abs(a[k])*cos(2*Pi/T*t + argument(a[k])),</a:t>
            </a:r>
          </a:p>
          <a:p>
            <a:pPr marL="400050" lvl="1" indent="0">
              <a:buNone/>
            </a:pPr>
            <a:r>
              <a:rPr lang="en-US" sz="1700" b="1" dirty="0">
                <a:latin typeface="Courier New" panose="02070309020205020404" pitchFamily="49" charset="0"/>
                <a:cs typeface="Courier New" panose="02070309020205020404" pitchFamily="49" charset="0"/>
              </a:rPr>
              <a:t>              k = 1..N );</a:t>
            </a:r>
          </a:p>
          <a:p>
            <a:pPr marL="400050" lvl="1" indent="0">
              <a:buNone/>
            </a:pPr>
            <a:endParaRPr lang="en-US" sz="1700" b="1" dirty="0">
              <a:latin typeface="Courier New" panose="02070309020205020404" pitchFamily="49" charset="0"/>
              <a:cs typeface="Courier New" panose="02070309020205020404" pitchFamily="49" charset="0"/>
            </a:endParaRPr>
          </a:p>
        </p:txBody>
      </p:sp>
      <p:sp>
        <p:nvSpPr>
          <p:cNvPr id="4" name="Footer Placeholder 3">
            <a:extLst>
              <a:ext uri="{FF2B5EF4-FFF2-40B4-BE49-F238E27FC236}">
                <a16:creationId xmlns:a16="http://schemas.microsoft.com/office/drawing/2014/main" id="{2B0EAFA9-DFB7-4B07-AA72-60DBAC055886}"/>
              </a:ext>
            </a:extLst>
          </p:cNvPr>
          <p:cNvSpPr>
            <a:spLocks noGrp="1"/>
          </p:cNvSpPr>
          <p:nvPr>
            <p:ph type="ftr" sz="quarter" idx="11"/>
          </p:nvPr>
        </p:nvSpPr>
        <p:spPr/>
        <p:txBody>
          <a:bodyPr/>
          <a:lstStyle/>
          <a:p>
            <a:r>
              <a:rPr lang="en-US"/>
              <a:t>Periodic functions and Fourier series</a:t>
            </a:r>
            <a:endParaRPr lang="en-CA" dirty="0"/>
          </a:p>
        </p:txBody>
      </p:sp>
      <p:sp>
        <p:nvSpPr>
          <p:cNvPr id="5" name="Slide Number Placeholder 4">
            <a:extLst>
              <a:ext uri="{FF2B5EF4-FFF2-40B4-BE49-F238E27FC236}">
                <a16:creationId xmlns:a16="http://schemas.microsoft.com/office/drawing/2014/main" id="{1C420D01-E033-493A-8017-D0C2FC6E71D2}"/>
              </a:ext>
            </a:extLst>
          </p:cNvPr>
          <p:cNvSpPr>
            <a:spLocks noGrp="1"/>
          </p:cNvSpPr>
          <p:nvPr>
            <p:ph type="sldNum" sz="quarter" idx="12"/>
          </p:nvPr>
        </p:nvSpPr>
        <p:spPr/>
        <p:txBody>
          <a:bodyPr/>
          <a:lstStyle/>
          <a:p>
            <a:fld id="{42EF6DC8-DA9C-4533-8A40-BB00A2545AF8}" type="slidenum">
              <a:rPr lang="en-CA" smtClean="0"/>
              <a:pPr/>
              <a:t>21</a:t>
            </a:fld>
            <a:endParaRPr lang="en-CA"/>
          </a:p>
        </p:txBody>
      </p:sp>
      <p:pic>
        <p:nvPicPr>
          <p:cNvPr id="6" name="Audio 5">
            <a:hlinkClick r:id="" action="ppaction://media"/>
            <a:extLst>
              <a:ext uri="{FF2B5EF4-FFF2-40B4-BE49-F238E27FC236}">
                <a16:creationId xmlns:a16="http://schemas.microsoft.com/office/drawing/2014/main" id="{EE892DD8-436A-448E-9CD5-B945670B3CD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54432600"/>
      </p:ext>
    </p:extLst>
  </p:cSld>
  <p:clrMapOvr>
    <a:masterClrMapping/>
  </p:clrMapOvr>
  <mc:AlternateContent xmlns:mc="http://schemas.openxmlformats.org/markup-compatibility/2006">
    <mc:Choice xmlns:p14="http://schemas.microsoft.com/office/powerpoint/2010/main" Requires="p14">
      <p:transition spd="slow" p14:dur="2000" advTm="154810"/>
    </mc:Choice>
    <mc:Fallback>
      <p:transition spd="slow" advTm="154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A4FA-B068-4E93-977D-4396453F3EA5}"/>
              </a:ext>
            </a:extLst>
          </p:cNvPr>
          <p:cNvSpPr>
            <a:spLocks noGrp="1"/>
          </p:cNvSpPr>
          <p:nvPr>
            <p:ph type="title"/>
          </p:nvPr>
        </p:nvSpPr>
        <p:spPr/>
        <p:txBody>
          <a:bodyPr/>
          <a:lstStyle/>
          <a:p>
            <a:r>
              <a:rPr lang="en-US" dirty="0"/>
              <a:t>Other Fourier series</a:t>
            </a:r>
          </a:p>
        </p:txBody>
      </p:sp>
      <p:sp>
        <p:nvSpPr>
          <p:cNvPr id="3" name="Content Placeholder 2">
            <a:extLst>
              <a:ext uri="{FF2B5EF4-FFF2-40B4-BE49-F238E27FC236}">
                <a16:creationId xmlns:a16="http://schemas.microsoft.com/office/drawing/2014/main" id="{8F61DF1C-397F-415C-8658-139C7EB053D9}"/>
              </a:ext>
            </a:extLst>
          </p:cNvPr>
          <p:cNvSpPr>
            <a:spLocks noGrp="1"/>
          </p:cNvSpPr>
          <p:nvPr>
            <p:ph idx="1"/>
          </p:nvPr>
        </p:nvSpPr>
        <p:spPr/>
        <p:txBody>
          <a:bodyPr/>
          <a:lstStyle/>
          <a:p>
            <a:r>
              <a:rPr lang="en-US" dirty="0"/>
              <a:t>There are other collections of orthogonal functions that use trigonometric functions</a:t>
            </a:r>
          </a:p>
          <a:p>
            <a:pPr lvl="1"/>
            <a:endParaRPr lang="en-US" dirty="0"/>
          </a:p>
          <a:p>
            <a:pPr lvl="1"/>
            <a:endParaRPr lang="en-US" dirty="0"/>
          </a:p>
          <a:p>
            <a:pPr lvl="1"/>
            <a:endParaRPr lang="en-US" dirty="0"/>
          </a:p>
          <a:p>
            <a:pPr marL="457200" lvl="1" indent="0">
              <a:buNone/>
            </a:pPr>
            <a:endParaRPr lang="en-US" dirty="0"/>
          </a:p>
          <a:p>
            <a:pPr lvl="1"/>
            <a:r>
              <a:rPr lang="en-US" dirty="0"/>
              <a:t>This is easier to visualize </a:t>
            </a:r>
          </a:p>
          <a:p>
            <a:pPr lvl="1"/>
            <a:r>
              <a:rPr lang="en-US" dirty="0"/>
              <a:t>This is more frustrating to calculate with twice as many integrals and integrals involving trigonometric functions</a:t>
            </a:r>
          </a:p>
          <a:p>
            <a:pPr lvl="1"/>
            <a:r>
              <a:rPr lang="en-US" dirty="0"/>
              <a:t>Also, a phase shifted cosine is easier to understand than a sum of two trigonometric functions</a:t>
            </a:r>
          </a:p>
        </p:txBody>
      </p:sp>
      <p:sp>
        <p:nvSpPr>
          <p:cNvPr id="4" name="Footer Placeholder 3">
            <a:extLst>
              <a:ext uri="{FF2B5EF4-FFF2-40B4-BE49-F238E27FC236}">
                <a16:creationId xmlns:a16="http://schemas.microsoft.com/office/drawing/2014/main" id="{F8D188DE-CD48-4751-BBDD-F3B01E154EC2}"/>
              </a:ext>
            </a:extLst>
          </p:cNvPr>
          <p:cNvSpPr>
            <a:spLocks noGrp="1"/>
          </p:cNvSpPr>
          <p:nvPr>
            <p:ph type="ftr" sz="quarter" idx="11"/>
          </p:nvPr>
        </p:nvSpPr>
        <p:spPr/>
        <p:txBody>
          <a:bodyPr/>
          <a:lstStyle/>
          <a:p>
            <a:r>
              <a:rPr lang="en-US"/>
              <a:t>Periodic functions and Fourier series</a:t>
            </a:r>
            <a:endParaRPr lang="en-CA" dirty="0"/>
          </a:p>
        </p:txBody>
      </p:sp>
      <p:sp>
        <p:nvSpPr>
          <p:cNvPr id="5" name="Slide Number Placeholder 4">
            <a:extLst>
              <a:ext uri="{FF2B5EF4-FFF2-40B4-BE49-F238E27FC236}">
                <a16:creationId xmlns:a16="http://schemas.microsoft.com/office/drawing/2014/main" id="{4A9A1ABB-5B14-49D9-A140-7D3E1F7B2530}"/>
              </a:ext>
            </a:extLst>
          </p:cNvPr>
          <p:cNvSpPr>
            <a:spLocks noGrp="1"/>
          </p:cNvSpPr>
          <p:nvPr>
            <p:ph type="sldNum" sz="quarter" idx="12"/>
          </p:nvPr>
        </p:nvSpPr>
        <p:spPr/>
        <p:txBody>
          <a:bodyPr/>
          <a:lstStyle/>
          <a:p>
            <a:fld id="{42EF6DC8-DA9C-4533-8A40-BB00A2545AF8}" type="slidenum">
              <a:rPr lang="en-CA" smtClean="0"/>
              <a:pPr/>
              <a:t>22</a:t>
            </a:fld>
            <a:endParaRPr lang="en-CA"/>
          </a:p>
        </p:txBody>
      </p:sp>
      <p:graphicFrame>
        <p:nvGraphicFramePr>
          <p:cNvPr id="6" name="Object 5">
            <a:extLst>
              <a:ext uri="{FF2B5EF4-FFF2-40B4-BE49-F238E27FC236}">
                <a16:creationId xmlns:a16="http://schemas.microsoft.com/office/drawing/2014/main" id="{615B756D-AA06-41EA-B59F-0923B9267860}"/>
              </a:ext>
            </a:extLst>
          </p:cNvPr>
          <p:cNvGraphicFramePr>
            <a:graphicFrameLocks noChangeAspect="1"/>
          </p:cNvGraphicFramePr>
          <p:nvPr>
            <p:extLst>
              <p:ext uri="{D42A27DB-BD31-4B8C-83A1-F6EECF244321}">
                <p14:modId xmlns:p14="http://schemas.microsoft.com/office/powerpoint/2010/main" val="1419896239"/>
              </p:ext>
            </p:extLst>
          </p:nvPr>
        </p:nvGraphicFramePr>
        <p:xfrm>
          <a:off x="2134628" y="2359818"/>
          <a:ext cx="4635500" cy="1503363"/>
        </p:xfrm>
        <a:graphic>
          <a:graphicData uri="http://schemas.openxmlformats.org/presentationml/2006/ole">
            <mc:AlternateContent xmlns:mc="http://schemas.openxmlformats.org/markup-compatibility/2006">
              <mc:Choice xmlns:v="urn:schemas-microsoft-com:vml" Requires="v">
                <p:oleObj spid="_x0000_s27654" name="Equation" r:id="rId6" imgW="2311200" imgH="749160" progId="Equation.DSMT4">
                  <p:embed/>
                </p:oleObj>
              </mc:Choice>
              <mc:Fallback>
                <p:oleObj name="Equation" r:id="rId6" imgW="2311200" imgH="749160" progId="Equation.DSMT4">
                  <p:embed/>
                  <p:pic>
                    <p:nvPicPr>
                      <p:cNvPr id="19" name="Object 18">
                        <a:extLst>
                          <a:ext uri="{FF2B5EF4-FFF2-40B4-BE49-F238E27FC236}">
                            <a16:creationId xmlns:a16="http://schemas.microsoft.com/office/drawing/2014/main" id="{1DC42933-8EFB-4F82-A30E-8211A1195793}"/>
                          </a:ext>
                        </a:extLst>
                      </p:cNvPr>
                      <p:cNvPicPr/>
                      <p:nvPr/>
                    </p:nvPicPr>
                    <p:blipFill>
                      <a:blip r:embed="rId7"/>
                      <a:stretch>
                        <a:fillRect/>
                      </a:stretch>
                    </p:blipFill>
                    <p:spPr>
                      <a:xfrm>
                        <a:off x="2134628" y="2359818"/>
                        <a:ext cx="4635500" cy="150336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F8135EA2-724B-4023-97FC-2EE60A513682}"/>
              </a:ext>
            </a:extLst>
          </p:cNvPr>
          <p:cNvGraphicFramePr>
            <a:graphicFrameLocks noChangeAspect="1"/>
          </p:cNvGraphicFramePr>
          <p:nvPr>
            <p:extLst>
              <p:ext uri="{D42A27DB-BD31-4B8C-83A1-F6EECF244321}">
                <p14:modId xmlns:p14="http://schemas.microsoft.com/office/powerpoint/2010/main" val="3915672014"/>
              </p:ext>
            </p:extLst>
          </p:nvPr>
        </p:nvGraphicFramePr>
        <p:xfrm>
          <a:off x="1661021" y="5764531"/>
          <a:ext cx="6359843" cy="476726"/>
        </p:xfrm>
        <a:graphic>
          <a:graphicData uri="http://schemas.openxmlformats.org/presentationml/2006/ole">
            <mc:AlternateContent xmlns:mc="http://schemas.openxmlformats.org/markup-compatibility/2006">
              <mc:Choice xmlns:v="urn:schemas-microsoft-com:vml" Requires="v">
                <p:oleObj spid="_x0000_s27655" name="Equation" r:id="rId8" imgW="2882880" imgH="215640" progId="Equation.DSMT4">
                  <p:embed/>
                </p:oleObj>
              </mc:Choice>
              <mc:Fallback>
                <p:oleObj name="Equation" r:id="rId8" imgW="2882880" imgH="215640" progId="Equation.DSMT4">
                  <p:embed/>
                  <p:pic>
                    <p:nvPicPr>
                      <p:cNvPr id="6" name="Object 5">
                        <a:extLst>
                          <a:ext uri="{FF2B5EF4-FFF2-40B4-BE49-F238E27FC236}">
                            <a16:creationId xmlns:a16="http://schemas.microsoft.com/office/drawing/2014/main" id="{615B756D-AA06-41EA-B59F-0923B9267860}"/>
                          </a:ext>
                        </a:extLst>
                      </p:cNvPr>
                      <p:cNvPicPr/>
                      <p:nvPr/>
                    </p:nvPicPr>
                    <p:blipFill>
                      <a:blip r:embed="rId9"/>
                      <a:stretch>
                        <a:fillRect/>
                      </a:stretch>
                    </p:blipFill>
                    <p:spPr>
                      <a:xfrm>
                        <a:off x="1661021" y="5764531"/>
                        <a:ext cx="6359843" cy="476726"/>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9C1A25E2-771E-4B43-85ED-0F19B9BF4CB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76323867"/>
      </p:ext>
    </p:extLst>
  </p:cSld>
  <p:clrMapOvr>
    <a:masterClrMapping/>
  </p:clrMapOvr>
  <mc:AlternateContent xmlns:mc="http://schemas.openxmlformats.org/markup-compatibility/2006">
    <mc:Choice xmlns:p14="http://schemas.microsoft.com/office/powerpoint/2010/main" Requires="p14">
      <p:transition spd="slow" p14:dur="2000" advTm="117784"/>
    </mc:Choice>
    <mc:Fallback>
      <p:transition spd="slow" advTm="117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latin typeface="Times New Roman" panose="02020603050405020304" pitchFamily="18" charset="0"/>
              </a:rPr>
              <a:t>Understand the inner product of two functions</a:t>
            </a:r>
          </a:p>
          <a:p>
            <a:pPr lvl="1"/>
            <a:r>
              <a:rPr lang="en-US" dirty="0"/>
              <a:t>Know that two functions can be </a:t>
            </a:r>
            <a:r>
              <a:rPr lang="en-US" i="1" dirty="0"/>
              <a:t>orthogonal</a:t>
            </a:r>
            <a:endParaRPr lang="en-US" dirty="0">
              <a:latin typeface="Times New Roman" panose="02020603050405020304" pitchFamily="18" charset="0"/>
            </a:endParaRPr>
          </a:p>
          <a:p>
            <a:pPr lvl="1"/>
            <a:r>
              <a:rPr lang="en-US" dirty="0"/>
              <a:t>Know how to project one function onto another</a:t>
            </a:r>
          </a:p>
          <a:p>
            <a:pPr lvl="1"/>
            <a:r>
              <a:rPr lang="en-US" dirty="0"/>
              <a:t>Are aware that the sum of projections onto orthogonal functions gives the best approximation of the given function in terms of those orthogonal functions</a:t>
            </a:r>
          </a:p>
          <a:p>
            <a:pPr lvl="1"/>
            <a:r>
              <a:rPr lang="en-US" dirty="0"/>
              <a:t>Know about the complex exponential functions</a:t>
            </a:r>
          </a:p>
          <a:p>
            <a:pPr lvl="1"/>
            <a:r>
              <a:rPr lang="en-US" dirty="0"/>
              <a:t>Know these are orthogonal and form a basis for functions of period </a:t>
            </a:r>
            <a:r>
              <a:rPr lang="en-US" i="1" dirty="0"/>
              <a:t>T</a:t>
            </a:r>
            <a:endParaRPr lang="en-US" dirty="0"/>
          </a:p>
          <a:p>
            <a:pPr lvl="1"/>
            <a:r>
              <a:rPr lang="en-US" dirty="0"/>
              <a:t>Have seen examples of approximating periodic functions with a finite number of these complex exponential functions</a:t>
            </a:r>
          </a:p>
          <a:p>
            <a:pPr marL="457200" lvl="1" indent="0">
              <a:buNone/>
            </a:pPr>
            <a:endParaRPr lang="en-US" dirty="0"/>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23</a:t>
            </a:fld>
            <a:endParaRPr lang="en-CA"/>
          </a:p>
        </p:txBody>
      </p:sp>
      <p:graphicFrame>
        <p:nvGraphicFramePr>
          <p:cNvPr id="9" name="Object 8">
            <a:extLst>
              <a:ext uri="{FF2B5EF4-FFF2-40B4-BE49-F238E27FC236}">
                <a16:creationId xmlns:a16="http://schemas.microsoft.com/office/drawing/2014/main" id="{BF425A60-408B-4A35-B55A-02C7FB42731D}"/>
              </a:ext>
            </a:extLst>
          </p:cNvPr>
          <p:cNvGraphicFramePr>
            <a:graphicFrameLocks noChangeAspect="1"/>
          </p:cNvGraphicFramePr>
          <p:nvPr>
            <p:extLst>
              <p:ext uri="{D42A27DB-BD31-4B8C-83A1-F6EECF244321}">
                <p14:modId xmlns:p14="http://schemas.microsoft.com/office/powerpoint/2010/main" val="2394706152"/>
              </p:ext>
            </p:extLst>
          </p:nvPr>
        </p:nvGraphicFramePr>
        <p:xfrm>
          <a:off x="6704013" y="3951848"/>
          <a:ext cx="1677987" cy="717550"/>
        </p:xfrm>
        <a:graphic>
          <a:graphicData uri="http://schemas.openxmlformats.org/presentationml/2006/ole">
            <mc:AlternateContent xmlns:mc="http://schemas.openxmlformats.org/markup-compatibility/2006">
              <mc:Choice xmlns:v="urn:schemas-microsoft-com:vml" Requires="v">
                <p:oleObj spid="_x0000_s28676" name="Equation" r:id="rId6" imgW="711000" imgH="304560" progId="Equation.DSMT4">
                  <p:embed/>
                </p:oleObj>
              </mc:Choice>
              <mc:Fallback>
                <p:oleObj name="Equation" r:id="rId6" imgW="711000" imgH="304560" progId="Equation.DSMT4">
                  <p:embed/>
                  <p:pic>
                    <p:nvPicPr>
                      <p:cNvPr id="17" name="Object 16">
                        <a:extLst>
                          <a:ext uri="{FF2B5EF4-FFF2-40B4-BE49-F238E27FC236}">
                            <a16:creationId xmlns:a16="http://schemas.microsoft.com/office/drawing/2014/main" id="{E4D28D2D-9668-4227-90BE-E33AA3106A91}"/>
                          </a:ext>
                        </a:extLst>
                      </p:cNvPr>
                      <p:cNvPicPr/>
                      <p:nvPr/>
                    </p:nvPicPr>
                    <p:blipFill>
                      <a:blip r:embed="rId7"/>
                      <a:stretch>
                        <a:fillRect/>
                      </a:stretch>
                    </p:blipFill>
                    <p:spPr>
                      <a:xfrm>
                        <a:off x="6704013" y="3951848"/>
                        <a:ext cx="1677987" cy="717550"/>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31E57C79-03F2-4D5B-8C47-E78FC9CB7B4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135872"/>
    </mc:Choice>
    <mc:Fallback>
      <p:transition spd="slow" advTm="135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https://en.wikipedia.org/wiki/F</a:t>
            </a:r>
            <a:r>
              <a:rPr lang="en-US" sz="2000" dirty="0"/>
              <a:t>ourier_series#</a:t>
            </a:r>
            <a:br>
              <a:rPr lang="en-US" sz="2000" dirty="0"/>
            </a:br>
            <a:r>
              <a:rPr lang="en-US" sz="2000" dirty="0"/>
              <a:t>                                                                                         Complex-</a:t>
            </a:r>
            <a:r>
              <a:rPr lang="en-US" sz="2000" dirty="0" err="1"/>
              <a:t>valued_functions</a:t>
            </a:r>
            <a:endParaRPr lang="en-US" sz="2000" dirty="0"/>
          </a:p>
          <a:p>
            <a:pPr marL="0" indent="0">
              <a:buNone/>
            </a:pPr>
            <a:r>
              <a:rPr lang="en-US" dirty="0"/>
              <a:t>[2]	Maplesoft: https://www.Maplesoft.com/</a:t>
            </a:r>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24</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25</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26</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27</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inner product for functions</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Suppose we have an interval </a:t>
            </a:r>
            <a:r>
              <a:rPr lang="en-US" dirty="0">
                <a:latin typeface="Times New Roman" panose="02020603050405020304" pitchFamily="18" charset="0"/>
              </a:rPr>
              <a:t>[–½</a:t>
            </a:r>
            <a:r>
              <a:rPr lang="en-US" i="1" dirty="0">
                <a:latin typeface="Times New Roman" panose="02020603050405020304" pitchFamily="18" charset="0"/>
              </a:rPr>
              <a:t>T</a:t>
            </a:r>
            <a:r>
              <a:rPr lang="en-US" dirty="0">
                <a:latin typeface="Times New Roman" panose="02020603050405020304" pitchFamily="18" charset="0"/>
              </a:rPr>
              <a:t>, ½</a:t>
            </a:r>
            <a:r>
              <a:rPr lang="en-US" i="1" dirty="0">
                <a:latin typeface="Times New Roman" panose="02020603050405020304" pitchFamily="18" charset="0"/>
              </a:rPr>
              <a:t>T</a:t>
            </a:r>
            <a:r>
              <a:rPr lang="en-US" dirty="0">
                <a:latin typeface="Times New Roman" panose="02020603050405020304" pitchFamily="18" charset="0"/>
              </a:rPr>
              <a:t>]</a:t>
            </a:r>
            <a:r>
              <a:rPr lang="en-US" dirty="0"/>
              <a:t>,</a:t>
            </a:r>
            <a:br>
              <a:rPr lang="en-US" dirty="0"/>
            </a:br>
            <a:r>
              <a:rPr lang="en-US" dirty="0"/>
              <a:t>	and given two piecewise continuous periodic functions</a:t>
            </a:r>
            <a:br>
              <a:rPr lang="en-US" dirty="0"/>
            </a:br>
            <a:r>
              <a:rPr lang="en-US" dirty="0"/>
              <a:t>	</a:t>
            </a:r>
            <a:r>
              <a:rPr lang="en-US" i="1" dirty="0">
                <a:latin typeface="Times New Roman" panose="02020603050405020304" pitchFamily="18" charset="0"/>
              </a:rPr>
              <a:t>f</a:t>
            </a:r>
            <a:r>
              <a:rPr lang="en-US" dirty="0"/>
              <a:t> and </a:t>
            </a:r>
            <a:r>
              <a:rPr lang="en-US" i="1" dirty="0">
                <a:latin typeface="Times New Roman" panose="02020603050405020304" pitchFamily="18" charset="0"/>
              </a:rPr>
              <a:t>g</a:t>
            </a:r>
            <a:r>
              <a:rPr lang="en-US" dirty="0"/>
              <a:t> with period </a:t>
            </a:r>
            <a:r>
              <a:rPr lang="en-US" i="1" dirty="0"/>
              <a:t>T</a:t>
            </a:r>
            <a:r>
              <a:rPr lang="en-US" dirty="0"/>
              <a:t>, we may define</a:t>
            </a:r>
          </a:p>
          <a:p>
            <a:endParaRPr lang="en-US" dirty="0"/>
          </a:p>
          <a:p>
            <a:endParaRPr lang="en-US" dirty="0"/>
          </a:p>
          <a:p>
            <a:endParaRPr lang="en-US" dirty="0"/>
          </a:p>
          <a:p>
            <a:endParaRPr lang="en-US" dirty="0"/>
          </a:p>
          <a:p>
            <a:r>
              <a:rPr lang="en-US" dirty="0"/>
              <a:t>Contrast this with</a:t>
            </a:r>
          </a:p>
          <a:p>
            <a:endParaRPr lang="en-US" dirty="0"/>
          </a:p>
          <a:p>
            <a:endParaRPr lang="en-US" dirty="0"/>
          </a:p>
          <a:p>
            <a:endParaRPr lang="en-US" dirty="0"/>
          </a:p>
          <a:p>
            <a:endParaRPr lang="en-US" dirty="0"/>
          </a:p>
          <a:p>
            <a:pPr lvl="1"/>
            <a:endParaRPr lang="en-US"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dirty="0"/>
          </a:p>
        </p:txBody>
      </p:sp>
      <p:graphicFrame>
        <p:nvGraphicFramePr>
          <p:cNvPr id="40" name="Object 39">
            <a:extLst>
              <a:ext uri="{FF2B5EF4-FFF2-40B4-BE49-F238E27FC236}">
                <a16:creationId xmlns:a16="http://schemas.microsoft.com/office/drawing/2014/main" id="{2E880257-1249-4A60-A57F-10F85246AC86}"/>
              </a:ext>
            </a:extLst>
          </p:cNvPr>
          <p:cNvGraphicFramePr>
            <a:graphicFrameLocks noChangeAspect="1"/>
          </p:cNvGraphicFramePr>
          <p:nvPr>
            <p:extLst>
              <p:ext uri="{D42A27DB-BD31-4B8C-83A1-F6EECF244321}">
                <p14:modId xmlns:p14="http://schemas.microsoft.com/office/powerpoint/2010/main" val="2271593047"/>
              </p:ext>
            </p:extLst>
          </p:nvPr>
        </p:nvGraphicFramePr>
        <p:xfrm>
          <a:off x="3074988" y="2638425"/>
          <a:ext cx="2994025" cy="1408113"/>
        </p:xfrm>
        <a:graphic>
          <a:graphicData uri="http://schemas.openxmlformats.org/presentationml/2006/ole">
            <mc:AlternateContent xmlns:mc="http://schemas.openxmlformats.org/markup-compatibility/2006">
              <mc:Choice xmlns:v="urn:schemas-microsoft-com:vml" Requires="v">
                <p:oleObj spid="_x0000_s8204" name="Equation" r:id="rId6" imgW="1269720" imgH="596880" progId="Equation.DSMT4">
                  <p:embed/>
                </p:oleObj>
              </mc:Choice>
              <mc:Fallback>
                <p:oleObj name="Equation" r:id="rId6" imgW="1269720" imgH="596880" progId="Equation.DSMT4">
                  <p:embed/>
                  <p:pic>
                    <p:nvPicPr>
                      <p:cNvPr id="40" name="Object 39">
                        <a:extLst>
                          <a:ext uri="{FF2B5EF4-FFF2-40B4-BE49-F238E27FC236}">
                            <a16:creationId xmlns:a16="http://schemas.microsoft.com/office/drawing/2014/main" id="{2E880257-1249-4A60-A57F-10F85246AC86}"/>
                          </a:ext>
                        </a:extLst>
                      </p:cNvPr>
                      <p:cNvPicPr/>
                      <p:nvPr/>
                    </p:nvPicPr>
                    <p:blipFill>
                      <a:blip r:embed="rId7"/>
                      <a:stretch>
                        <a:fillRect/>
                      </a:stretch>
                    </p:blipFill>
                    <p:spPr>
                      <a:xfrm>
                        <a:off x="3074988" y="2638425"/>
                        <a:ext cx="2994025" cy="140811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66B9958C-475F-4963-81D3-8608A3B0CFB5}"/>
              </a:ext>
            </a:extLst>
          </p:cNvPr>
          <p:cNvGraphicFramePr>
            <a:graphicFrameLocks noChangeAspect="1"/>
          </p:cNvGraphicFramePr>
          <p:nvPr>
            <p:extLst>
              <p:ext uri="{D42A27DB-BD31-4B8C-83A1-F6EECF244321}">
                <p14:modId xmlns:p14="http://schemas.microsoft.com/office/powerpoint/2010/main" val="3900000837"/>
              </p:ext>
            </p:extLst>
          </p:nvPr>
        </p:nvGraphicFramePr>
        <p:xfrm>
          <a:off x="3074987" y="4089099"/>
          <a:ext cx="1944688" cy="868362"/>
        </p:xfrm>
        <a:graphic>
          <a:graphicData uri="http://schemas.openxmlformats.org/presentationml/2006/ole">
            <mc:AlternateContent xmlns:mc="http://schemas.openxmlformats.org/markup-compatibility/2006">
              <mc:Choice xmlns:v="urn:schemas-microsoft-com:vml" Requires="v">
                <p:oleObj spid="_x0000_s8205" name="Equation" r:id="rId8" imgW="825480" imgH="368280" progId="Equation.DSMT4">
                  <p:embed/>
                </p:oleObj>
              </mc:Choice>
              <mc:Fallback>
                <p:oleObj name="Equation" r:id="rId8" imgW="825480" imgH="368280" progId="Equation.DSMT4">
                  <p:embed/>
                  <p:pic>
                    <p:nvPicPr>
                      <p:cNvPr id="40" name="Object 39">
                        <a:extLst>
                          <a:ext uri="{FF2B5EF4-FFF2-40B4-BE49-F238E27FC236}">
                            <a16:creationId xmlns:a16="http://schemas.microsoft.com/office/drawing/2014/main" id="{2E880257-1249-4A60-A57F-10F85246AC86}"/>
                          </a:ext>
                        </a:extLst>
                      </p:cNvPr>
                      <p:cNvPicPr/>
                      <p:nvPr/>
                    </p:nvPicPr>
                    <p:blipFill>
                      <a:blip r:embed="rId9"/>
                      <a:stretch>
                        <a:fillRect/>
                      </a:stretch>
                    </p:blipFill>
                    <p:spPr>
                      <a:xfrm>
                        <a:off x="3074987" y="4089099"/>
                        <a:ext cx="1944688" cy="868362"/>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E10F2843-83B7-4DCD-9D22-F7467A79CEA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99141773"/>
      </p:ext>
    </p:extLst>
  </p:cSld>
  <p:clrMapOvr>
    <a:masterClrMapping/>
  </p:clrMapOvr>
  <mc:AlternateContent xmlns:mc="http://schemas.openxmlformats.org/markup-compatibility/2006">
    <mc:Choice xmlns:p14="http://schemas.microsoft.com/office/powerpoint/2010/main" Requires="p14">
      <p:transition spd="slow" p14:dur="2000" advTm="77642"/>
    </mc:Choice>
    <mc:Fallback>
      <p:transition spd="slow" advTm="77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inner product for functions</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This has all the properties of the inner product of finite-dimensional vectors</a:t>
            </a:r>
          </a:p>
          <a:p>
            <a:pPr lvl="1"/>
            <a:endParaRPr lang="en-US" dirty="0">
              <a:solidFill>
                <a:prstClr val="white"/>
              </a:solidFill>
              <a:latin typeface="Times New Roman" panose="02020603050405020304" pitchFamily="18" charset="0"/>
            </a:endParaRPr>
          </a:p>
          <a:p>
            <a:pPr lvl="1"/>
            <a:endParaRPr lang="en-US" dirty="0">
              <a:solidFill>
                <a:prstClr val="white"/>
              </a:solidFill>
              <a:latin typeface="Times New Roman" panose="02020603050405020304" pitchFamily="18" charset="0"/>
            </a:endParaRPr>
          </a:p>
          <a:p>
            <a:pPr lvl="1"/>
            <a:endParaRPr lang="en-US"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dirty="0"/>
          </a:p>
        </p:txBody>
      </p:sp>
      <p:graphicFrame>
        <p:nvGraphicFramePr>
          <p:cNvPr id="10" name="Object 9">
            <a:extLst>
              <a:ext uri="{FF2B5EF4-FFF2-40B4-BE49-F238E27FC236}">
                <a16:creationId xmlns:a16="http://schemas.microsoft.com/office/drawing/2014/main" id="{F7725338-3721-46DE-849A-9D5E5E65D6BA}"/>
              </a:ext>
            </a:extLst>
          </p:cNvPr>
          <p:cNvGraphicFramePr>
            <a:graphicFrameLocks noChangeAspect="1"/>
          </p:cNvGraphicFramePr>
          <p:nvPr>
            <p:extLst>
              <p:ext uri="{D42A27DB-BD31-4B8C-83A1-F6EECF244321}">
                <p14:modId xmlns:p14="http://schemas.microsoft.com/office/powerpoint/2010/main" val="1617041862"/>
              </p:ext>
            </p:extLst>
          </p:nvPr>
        </p:nvGraphicFramePr>
        <p:xfrm>
          <a:off x="1346109" y="3062619"/>
          <a:ext cx="5738178" cy="866140"/>
        </p:xfrm>
        <a:graphic>
          <a:graphicData uri="http://schemas.openxmlformats.org/presentationml/2006/ole">
            <mc:AlternateContent xmlns:mc="http://schemas.openxmlformats.org/markup-compatibility/2006">
              <mc:Choice xmlns:v="urn:schemas-microsoft-com:vml" Requires="v">
                <p:oleObj spid="_x0000_s9235" name="Equation" r:id="rId6" imgW="2946240" imgH="444240" progId="Equation.DSMT4">
                  <p:embed/>
                </p:oleObj>
              </mc:Choice>
              <mc:Fallback>
                <p:oleObj name="Equation" r:id="rId6" imgW="2946240" imgH="444240" progId="Equation.DSMT4">
                  <p:embed/>
                  <p:pic>
                    <p:nvPicPr>
                      <p:cNvPr id="10" name="Object 9">
                        <a:extLst>
                          <a:ext uri="{FF2B5EF4-FFF2-40B4-BE49-F238E27FC236}">
                            <a16:creationId xmlns:a16="http://schemas.microsoft.com/office/drawing/2014/main" id="{F7725338-3721-46DE-849A-9D5E5E65D6BA}"/>
                          </a:ext>
                        </a:extLst>
                      </p:cNvPr>
                      <p:cNvPicPr/>
                      <p:nvPr/>
                    </p:nvPicPr>
                    <p:blipFill>
                      <a:blip r:embed="rId7"/>
                      <a:stretch>
                        <a:fillRect/>
                      </a:stretch>
                    </p:blipFill>
                    <p:spPr>
                      <a:xfrm>
                        <a:off x="1346109" y="3062619"/>
                        <a:ext cx="5738178" cy="86614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245E2E8D-EDD6-4250-8E47-70A501DFBBEF}"/>
              </a:ext>
            </a:extLst>
          </p:cNvPr>
          <p:cNvGraphicFramePr>
            <a:graphicFrameLocks noChangeAspect="1"/>
          </p:cNvGraphicFramePr>
          <p:nvPr>
            <p:extLst>
              <p:ext uri="{D42A27DB-BD31-4B8C-83A1-F6EECF244321}">
                <p14:modId xmlns:p14="http://schemas.microsoft.com/office/powerpoint/2010/main" val="3108975483"/>
              </p:ext>
            </p:extLst>
          </p:nvPr>
        </p:nvGraphicFramePr>
        <p:xfrm>
          <a:off x="1176760" y="3961546"/>
          <a:ext cx="6012338" cy="768350"/>
        </p:xfrm>
        <a:graphic>
          <a:graphicData uri="http://schemas.openxmlformats.org/presentationml/2006/ole">
            <mc:AlternateContent xmlns:mc="http://schemas.openxmlformats.org/markup-compatibility/2006">
              <mc:Choice xmlns:v="urn:schemas-microsoft-com:vml" Requires="v">
                <p:oleObj spid="_x0000_s9236" name="Equation" r:id="rId8" imgW="3085920" imgH="393480" progId="Equation.DSMT4">
                  <p:embed/>
                </p:oleObj>
              </mc:Choice>
              <mc:Fallback>
                <p:oleObj name="Equation" r:id="rId8" imgW="3085920" imgH="393480" progId="Equation.DSMT4">
                  <p:embed/>
                  <p:pic>
                    <p:nvPicPr>
                      <p:cNvPr id="10" name="Object 9">
                        <a:extLst>
                          <a:ext uri="{FF2B5EF4-FFF2-40B4-BE49-F238E27FC236}">
                            <a16:creationId xmlns:a16="http://schemas.microsoft.com/office/drawing/2014/main" id="{F7725338-3721-46DE-849A-9D5E5E65D6BA}"/>
                          </a:ext>
                        </a:extLst>
                      </p:cNvPr>
                      <p:cNvPicPr/>
                      <p:nvPr/>
                    </p:nvPicPr>
                    <p:blipFill>
                      <a:blip r:embed="rId9"/>
                      <a:stretch>
                        <a:fillRect/>
                      </a:stretch>
                    </p:blipFill>
                    <p:spPr>
                      <a:xfrm>
                        <a:off x="1176760" y="3961546"/>
                        <a:ext cx="6012338" cy="7683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26791049-CDFB-4BBC-A640-84424AD4E7AD}"/>
              </a:ext>
            </a:extLst>
          </p:cNvPr>
          <p:cNvGraphicFramePr>
            <a:graphicFrameLocks noChangeAspect="1"/>
          </p:cNvGraphicFramePr>
          <p:nvPr>
            <p:extLst>
              <p:ext uri="{D42A27DB-BD31-4B8C-83A1-F6EECF244321}">
                <p14:modId xmlns:p14="http://schemas.microsoft.com/office/powerpoint/2010/main" val="1177065793"/>
              </p:ext>
            </p:extLst>
          </p:nvPr>
        </p:nvGraphicFramePr>
        <p:xfrm>
          <a:off x="1327577" y="2334872"/>
          <a:ext cx="4503578" cy="766603"/>
        </p:xfrm>
        <a:graphic>
          <a:graphicData uri="http://schemas.openxmlformats.org/presentationml/2006/ole">
            <mc:AlternateContent xmlns:mc="http://schemas.openxmlformats.org/markup-compatibility/2006">
              <mc:Choice xmlns:v="urn:schemas-microsoft-com:vml" Requires="v">
                <p:oleObj spid="_x0000_s9237" name="Equation" r:id="rId10" imgW="2311200" imgH="393480" progId="Equation.DSMT4">
                  <p:embed/>
                </p:oleObj>
              </mc:Choice>
              <mc:Fallback>
                <p:oleObj name="Equation" r:id="rId10" imgW="2311200" imgH="393480" progId="Equation.DSMT4">
                  <p:embed/>
                  <p:pic>
                    <p:nvPicPr>
                      <p:cNvPr id="11" name="Object 10">
                        <a:extLst>
                          <a:ext uri="{FF2B5EF4-FFF2-40B4-BE49-F238E27FC236}">
                            <a16:creationId xmlns:a16="http://schemas.microsoft.com/office/drawing/2014/main" id="{245E2E8D-EDD6-4250-8E47-70A501DFBBEF}"/>
                          </a:ext>
                        </a:extLst>
                      </p:cNvPr>
                      <p:cNvPicPr/>
                      <p:nvPr/>
                    </p:nvPicPr>
                    <p:blipFill>
                      <a:blip r:embed="rId11"/>
                      <a:stretch>
                        <a:fillRect/>
                      </a:stretch>
                    </p:blipFill>
                    <p:spPr>
                      <a:xfrm>
                        <a:off x="1327577" y="2334872"/>
                        <a:ext cx="4503578" cy="76660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2F02A3C4-9538-4308-9E6C-994EDF849E6C}"/>
              </a:ext>
            </a:extLst>
          </p:cNvPr>
          <p:cNvGraphicFramePr>
            <a:graphicFrameLocks noChangeAspect="1"/>
          </p:cNvGraphicFramePr>
          <p:nvPr>
            <p:extLst>
              <p:ext uri="{D42A27DB-BD31-4B8C-83A1-F6EECF244321}">
                <p14:modId xmlns:p14="http://schemas.microsoft.com/office/powerpoint/2010/main" val="1578922494"/>
              </p:ext>
            </p:extLst>
          </p:nvPr>
        </p:nvGraphicFramePr>
        <p:xfrm>
          <a:off x="989701" y="4854276"/>
          <a:ext cx="7122953" cy="1559401"/>
        </p:xfrm>
        <a:graphic>
          <a:graphicData uri="http://schemas.openxmlformats.org/presentationml/2006/ole">
            <mc:AlternateContent xmlns:mc="http://schemas.openxmlformats.org/markup-compatibility/2006">
              <mc:Choice xmlns:v="urn:schemas-microsoft-com:vml" Requires="v">
                <p:oleObj spid="_x0000_s9238" name="Equation" r:id="rId12" imgW="3657600" imgH="799920" progId="Equation.DSMT4">
                  <p:embed/>
                </p:oleObj>
              </mc:Choice>
              <mc:Fallback>
                <p:oleObj name="Equation" r:id="rId12" imgW="3657600" imgH="799920" progId="Equation.DSMT4">
                  <p:embed/>
                  <p:pic>
                    <p:nvPicPr>
                      <p:cNvPr id="11" name="Object 10">
                        <a:extLst>
                          <a:ext uri="{FF2B5EF4-FFF2-40B4-BE49-F238E27FC236}">
                            <a16:creationId xmlns:a16="http://schemas.microsoft.com/office/drawing/2014/main" id="{245E2E8D-EDD6-4250-8E47-70A501DFBBEF}"/>
                          </a:ext>
                        </a:extLst>
                      </p:cNvPr>
                      <p:cNvPicPr/>
                      <p:nvPr/>
                    </p:nvPicPr>
                    <p:blipFill>
                      <a:blip r:embed="rId13"/>
                      <a:stretch>
                        <a:fillRect/>
                      </a:stretch>
                    </p:blipFill>
                    <p:spPr>
                      <a:xfrm>
                        <a:off x="989701" y="4854276"/>
                        <a:ext cx="7122953" cy="1559401"/>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8410FF6D-26AA-4372-AA48-5A34F7AB5DD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60693573"/>
      </p:ext>
    </p:extLst>
  </p:cSld>
  <p:clrMapOvr>
    <a:masterClrMapping/>
  </p:clrMapOvr>
  <mc:AlternateContent xmlns:mc="http://schemas.openxmlformats.org/markup-compatibility/2006">
    <mc:Choice xmlns:p14="http://schemas.microsoft.com/office/powerpoint/2010/main" Requires="p14">
      <p:transition spd="slow" p14:dur="2000" advTm="132122"/>
    </mc:Choice>
    <mc:Fallback>
      <p:transition spd="slow" advTm="132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inner product for functions</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Two functions are orthogonal if </a:t>
            </a:r>
          </a:p>
          <a:p>
            <a:r>
              <a:rPr lang="en-US" dirty="0"/>
              <a:t>We can define the 2-norm of a function:</a:t>
            </a:r>
          </a:p>
          <a:p>
            <a:endParaRPr lang="en-US" dirty="0"/>
          </a:p>
          <a:p>
            <a:endParaRPr lang="en-US" dirty="0"/>
          </a:p>
          <a:p>
            <a:endParaRPr lang="en-US" dirty="0"/>
          </a:p>
          <a:p>
            <a:r>
              <a:rPr lang="en-US" dirty="0"/>
              <a:t>We can also define the projection of one function onto another</a:t>
            </a:r>
          </a:p>
          <a:p>
            <a:pPr lvl="1"/>
            <a:endParaRPr lang="en-US" dirty="0">
              <a:solidFill>
                <a:prstClr val="white"/>
              </a:solidFill>
              <a:latin typeface="Times New Roman" panose="02020603050405020304" pitchFamily="18" charset="0"/>
            </a:endParaRPr>
          </a:p>
          <a:p>
            <a:pPr lvl="1"/>
            <a:endParaRPr lang="en-US" dirty="0">
              <a:solidFill>
                <a:prstClr val="white"/>
              </a:solidFill>
              <a:latin typeface="Times New Roman" panose="02020603050405020304" pitchFamily="18" charset="0"/>
            </a:endParaRPr>
          </a:p>
          <a:p>
            <a:pPr lvl="1"/>
            <a:endParaRPr lang="en-US"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dirty="0"/>
          </a:p>
        </p:txBody>
      </p:sp>
      <p:graphicFrame>
        <p:nvGraphicFramePr>
          <p:cNvPr id="10" name="Object 9">
            <a:extLst>
              <a:ext uri="{FF2B5EF4-FFF2-40B4-BE49-F238E27FC236}">
                <a16:creationId xmlns:a16="http://schemas.microsoft.com/office/drawing/2014/main" id="{F7725338-3721-46DE-849A-9D5E5E65D6BA}"/>
              </a:ext>
            </a:extLst>
          </p:cNvPr>
          <p:cNvGraphicFramePr>
            <a:graphicFrameLocks noChangeAspect="1"/>
          </p:cNvGraphicFramePr>
          <p:nvPr>
            <p:extLst>
              <p:ext uri="{D42A27DB-BD31-4B8C-83A1-F6EECF244321}">
                <p14:modId xmlns:p14="http://schemas.microsoft.com/office/powerpoint/2010/main" val="3020563293"/>
              </p:ext>
            </p:extLst>
          </p:nvPr>
        </p:nvGraphicFramePr>
        <p:xfrm>
          <a:off x="2528888" y="4060216"/>
          <a:ext cx="4254500" cy="1509712"/>
        </p:xfrm>
        <a:graphic>
          <a:graphicData uri="http://schemas.openxmlformats.org/presentationml/2006/ole">
            <mc:AlternateContent xmlns:mc="http://schemas.openxmlformats.org/markup-compatibility/2006">
              <mc:Choice xmlns:v="urn:schemas-microsoft-com:vml" Requires="v">
                <p:oleObj spid="_x0000_s17416" name="Equation" r:id="rId6" imgW="2184120" imgH="774360" progId="Equation.DSMT4">
                  <p:embed/>
                </p:oleObj>
              </mc:Choice>
              <mc:Fallback>
                <p:oleObj name="Equation" r:id="rId6" imgW="2184120" imgH="774360" progId="Equation.DSMT4">
                  <p:embed/>
                  <p:pic>
                    <p:nvPicPr>
                      <p:cNvPr id="10" name="Object 9">
                        <a:extLst>
                          <a:ext uri="{FF2B5EF4-FFF2-40B4-BE49-F238E27FC236}">
                            <a16:creationId xmlns:a16="http://schemas.microsoft.com/office/drawing/2014/main" id="{F7725338-3721-46DE-849A-9D5E5E65D6BA}"/>
                          </a:ext>
                        </a:extLst>
                      </p:cNvPr>
                      <p:cNvPicPr/>
                      <p:nvPr/>
                    </p:nvPicPr>
                    <p:blipFill>
                      <a:blip r:embed="rId7"/>
                      <a:stretch>
                        <a:fillRect/>
                      </a:stretch>
                    </p:blipFill>
                    <p:spPr>
                      <a:xfrm>
                        <a:off x="2528888" y="4060216"/>
                        <a:ext cx="4254500" cy="150971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26791049-CDFB-4BBC-A640-84424AD4E7AD}"/>
              </a:ext>
            </a:extLst>
          </p:cNvPr>
          <p:cNvGraphicFramePr>
            <a:graphicFrameLocks noChangeAspect="1"/>
          </p:cNvGraphicFramePr>
          <p:nvPr>
            <p:extLst>
              <p:ext uri="{D42A27DB-BD31-4B8C-83A1-F6EECF244321}">
                <p14:modId xmlns:p14="http://schemas.microsoft.com/office/powerpoint/2010/main" val="677267155"/>
              </p:ext>
            </p:extLst>
          </p:nvPr>
        </p:nvGraphicFramePr>
        <p:xfrm>
          <a:off x="2826427" y="2516272"/>
          <a:ext cx="3290888" cy="841375"/>
        </p:xfrm>
        <a:graphic>
          <a:graphicData uri="http://schemas.openxmlformats.org/presentationml/2006/ole">
            <mc:AlternateContent xmlns:mc="http://schemas.openxmlformats.org/markup-compatibility/2006">
              <mc:Choice xmlns:v="urn:schemas-microsoft-com:vml" Requires="v">
                <p:oleObj spid="_x0000_s17417" name="Equation" r:id="rId8" imgW="1688760" imgH="431640" progId="Equation.DSMT4">
                  <p:embed/>
                </p:oleObj>
              </mc:Choice>
              <mc:Fallback>
                <p:oleObj name="Equation" r:id="rId8" imgW="1688760" imgH="431640" progId="Equation.DSMT4">
                  <p:embed/>
                  <p:pic>
                    <p:nvPicPr>
                      <p:cNvPr id="12" name="Object 11">
                        <a:extLst>
                          <a:ext uri="{FF2B5EF4-FFF2-40B4-BE49-F238E27FC236}">
                            <a16:creationId xmlns:a16="http://schemas.microsoft.com/office/drawing/2014/main" id="{26791049-CDFB-4BBC-A640-84424AD4E7AD}"/>
                          </a:ext>
                        </a:extLst>
                      </p:cNvPr>
                      <p:cNvPicPr/>
                      <p:nvPr/>
                    </p:nvPicPr>
                    <p:blipFill>
                      <a:blip r:embed="rId9"/>
                      <a:stretch>
                        <a:fillRect/>
                      </a:stretch>
                    </p:blipFill>
                    <p:spPr>
                      <a:xfrm>
                        <a:off x="2826427" y="2516272"/>
                        <a:ext cx="3290888" cy="8413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FD44D8A-6A78-4A5E-975F-D5224A8E4324}"/>
              </a:ext>
            </a:extLst>
          </p:cNvPr>
          <p:cNvGraphicFramePr>
            <a:graphicFrameLocks noChangeAspect="1"/>
          </p:cNvGraphicFramePr>
          <p:nvPr>
            <p:extLst>
              <p:ext uri="{D42A27DB-BD31-4B8C-83A1-F6EECF244321}">
                <p14:modId xmlns:p14="http://schemas.microsoft.com/office/powerpoint/2010/main" val="2421355364"/>
              </p:ext>
            </p:extLst>
          </p:nvPr>
        </p:nvGraphicFramePr>
        <p:xfrm>
          <a:off x="4765676" y="1454151"/>
          <a:ext cx="2968625" cy="766762"/>
        </p:xfrm>
        <a:graphic>
          <a:graphicData uri="http://schemas.openxmlformats.org/presentationml/2006/ole">
            <mc:AlternateContent xmlns:mc="http://schemas.openxmlformats.org/markup-compatibility/2006">
              <mc:Choice xmlns:v="urn:schemas-microsoft-com:vml" Requires="v">
                <p:oleObj spid="_x0000_s17418" name="Equation" r:id="rId10" imgW="1523880" imgH="393480" progId="Equation.DSMT4">
                  <p:embed/>
                </p:oleObj>
              </mc:Choice>
              <mc:Fallback>
                <p:oleObj name="Equation" r:id="rId10" imgW="1523880" imgH="393480" progId="Equation.DSMT4">
                  <p:embed/>
                  <p:pic>
                    <p:nvPicPr>
                      <p:cNvPr id="12" name="Object 11">
                        <a:extLst>
                          <a:ext uri="{FF2B5EF4-FFF2-40B4-BE49-F238E27FC236}">
                            <a16:creationId xmlns:a16="http://schemas.microsoft.com/office/drawing/2014/main" id="{26791049-CDFB-4BBC-A640-84424AD4E7AD}"/>
                          </a:ext>
                        </a:extLst>
                      </p:cNvPr>
                      <p:cNvPicPr/>
                      <p:nvPr/>
                    </p:nvPicPr>
                    <p:blipFill>
                      <a:blip r:embed="rId11"/>
                      <a:stretch>
                        <a:fillRect/>
                      </a:stretch>
                    </p:blipFill>
                    <p:spPr>
                      <a:xfrm>
                        <a:off x="4765676" y="1454151"/>
                        <a:ext cx="2968625" cy="766762"/>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087546B2-B8C0-4FD1-B082-805D3B0EDA8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89041595"/>
      </p:ext>
    </p:extLst>
  </p:cSld>
  <p:clrMapOvr>
    <a:masterClrMapping/>
  </p:clrMapOvr>
  <mc:AlternateContent xmlns:mc="http://schemas.openxmlformats.org/markup-compatibility/2006">
    <mc:Choice xmlns:p14="http://schemas.microsoft.com/office/powerpoint/2010/main" Requires="p14">
      <p:transition spd="slow" p14:dur="2000" advTm="46803"/>
    </mc:Choice>
    <mc:Fallback>
      <p:transition spd="slow" advTm="46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23F4E40-B18D-470F-BABC-D4EDCB8989D9}"/>
              </a:ext>
            </a:extLst>
          </p:cNvPr>
          <p:cNvPicPr>
            <a:picLocks noChangeAspect="1"/>
          </p:cNvPicPr>
          <p:nvPr/>
        </p:nvPicPr>
        <p:blipFill>
          <a:blip r:embed="rId6"/>
          <a:stretch>
            <a:fillRect/>
          </a:stretch>
        </p:blipFill>
        <p:spPr>
          <a:xfrm>
            <a:off x="3262046" y="3581400"/>
            <a:ext cx="3733800" cy="3124200"/>
          </a:xfrm>
          <a:prstGeom prst="rect">
            <a:avLst/>
          </a:prstGeom>
        </p:spPr>
      </p:pic>
      <p:sp>
        <p:nvSpPr>
          <p:cNvPr id="2" name="Title 1"/>
          <p:cNvSpPr>
            <a:spLocks noGrp="1"/>
          </p:cNvSpPr>
          <p:nvPr>
            <p:ph type="title"/>
          </p:nvPr>
        </p:nvSpPr>
        <p:spPr/>
        <p:txBody>
          <a:bodyPr/>
          <a:lstStyle/>
          <a:p>
            <a:r>
              <a:rPr lang="en-US" dirty="0"/>
              <a:t>Two orthogonal functions and a projection</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For example, the constant function </a:t>
            </a:r>
            <a:r>
              <a:rPr lang="en-US" i="1" dirty="0">
                <a:latin typeface="Times New Roman" panose="02020603050405020304" pitchFamily="18" charset="0"/>
              </a:rPr>
              <a:t>f</a:t>
            </a:r>
            <a:r>
              <a:rPr lang="en-US" baseline="-25000" dirty="0">
                <a:latin typeface="Times New Roman" panose="02020603050405020304" pitchFamily="18" charset="0"/>
              </a:rPr>
              <a:t>0</a:t>
            </a:r>
            <a:r>
              <a:rPr lang="en-US" dirty="0"/>
              <a:t> together with the saw-tooth function </a:t>
            </a:r>
            <a:r>
              <a:rPr lang="en-US" i="1" dirty="0">
                <a:latin typeface="Times New Roman" panose="02020603050405020304" pitchFamily="18" charset="0"/>
              </a:rPr>
              <a:t>f</a:t>
            </a:r>
            <a:r>
              <a:rPr lang="en-US" baseline="-25000" dirty="0">
                <a:latin typeface="Times New Roman" panose="02020603050405020304" pitchFamily="18" charset="0"/>
              </a:rPr>
              <a:t>1</a:t>
            </a:r>
            <a:r>
              <a:rPr lang="en-US" dirty="0"/>
              <a:t> with period </a:t>
            </a:r>
            <a:r>
              <a:rPr lang="en-US" i="1" dirty="0">
                <a:latin typeface="Times New Roman" panose="02020603050405020304" pitchFamily="18" charset="0"/>
              </a:rPr>
              <a:t>T</a:t>
            </a:r>
            <a:r>
              <a:rPr lang="en-US" dirty="0">
                <a:latin typeface="Times New Roman" panose="02020603050405020304" pitchFamily="18" charset="0"/>
              </a:rPr>
              <a:t> = 2</a:t>
            </a:r>
            <a:r>
              <a:rPr lang="en-US" dirty="0"/>
              <a:t> form an orthogonal set:</a:t>
            </a:r>
          </a:p>
          <a:p>
            <a:endParaRPr lang="en-US" dirty="0"/>
          </a:p>
          <a:p>
            <a:endParaRPr lang="en-US" dirty="0"/>
          </a:p>
          <a:p>
            <a:pPr lvl="1"/>
            <a:r>
              <a:rPr lang="en-US" dirty="0"/>
              <a:t>If </a:t>
            </a:r>
            <a:r>
              <a:rPr lang="en-US" i="1" dirty="0">
                <a:latin typeface="Times New Roman" panose="02020603050405020304" pitchFamily="18" charset="0"/>
              </a:rPr>
              <a:t>g</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 </a:t>
            </a:r>
            <a:r>
              <a:rPr lang="en-US" i="1" dirty="0">
                <a:latin typeface="Times New Roman" panose="02020603050405020304" pitchFamily="18" charset="0"/>
              </a:rPr>
              <a:t>e</a:t>
            </a:r>
            <a:r>
              <a:rPr lang="en-US" i="1" baseline="30000" dirty="0">
                <a:latin typeface="Times New Roman" panose="02020603050405020304" pitchFamily="18" charset="0"/>
              </a:rPr>
              <a:t>t</a:t>
            </a:r>
            <a:r>
              <a:rPr lang="en-US" dirty="0">
                <a:latin typeface="Times New Roman" panose="02020603050405020304" pitchFamily="18" charset="0"/>
              </a:rPr>
              <a:t> </a:t>
            </a:r>
            <a:r>
              <a:rPr lang="en-US" dirty="0"/>
              <a:t>on </a:t>
            </a:r>
            <a:r>
              <a:rPr lang="en-US" dirty="0">
                <a:latin typeface="Times New Roman" panose="02020603050405020304" pitchFamily="18" charset="0"/>
              </a:rPr>
              <a:t>[–1, 1]</a:t>
            </a:r>
            <a:r>
              <a:rPr lang="en-US" dirty="0"/>
              <a:t> is periodically extended</a:t>
            </a:r>
          </a:p>
          <a:p>
            <a:endParaRPr lang="en-US" dirty="0"/>
          </a:p>
          <a:p>
            <a:endParaRPr lang="en-US" dirty="0"/>
          </a:p>
          <a:p>
            <a:pPr lvl="1"/>
            <a:endParaRPr lang="en-US" dirty="0">
              <a:solidFill>
                <a:prstClr val="white"/>
              </a:solidFill>
              <a:latin typeface="Times New Roman" panose="02020603050405020304" pitchFamily="18" charset="0"/>
            </a:endParaRPr>
          </a:p>
          <a:p>
            <a:pPr lvl="1"/>
            <a:endParaRPr lang="en-US" dirty="0">
              <a:solidFill>
                <a:prstClr val="white"/>
              </a:solidFill>
              <a:latin typeface="Times New Roman" panose="02020603050405020304" pitchFamily="18" charset="0"/>
            </a:endParaRPr>
          </a:p>
          <a:p>
            <a:pPr lvl="1"/>
            <a:endParaRPr lang="en-US"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dirty="0"/>
          </a:p>
        </p:txBody>
      </p:sp>
      <p:graphicFrame>
        <p:nvGraphicFramePr>
          <p:cNvPr id="19" name="Object 18">
            <a:extLst>
              <a:ext uri="{FF2B5EF4-FFF2-40B4-BE49-F238E27FC236}">
                <a16:creationId xmlns:a16="http://schemas.microsoft.com/office/drawing/2014/main" id="{A1773258-A5CF-4D3F-8A9D-52AED73EB5F2}"/>
              </a:ext>
            </a:extLst>
          </p:cNvPr>
          <p:cNvGraphicFramePr>
            <a:graphicFrameLocks noChangeAspect="1"/>
          </p:cNvGraphicFramePr>
          <p:nvPr>
            <p:extLst>
              <p:ext uri="{D42A27DB-BD31-4B8C-83A1-F6EECF244321}">
                <p14:modId xmlns:p14="http://schemas.microsoft.com/office/powerpoint/2010/main" val="1168258806"/>
              </p:ext>
            </p:extLst>
          </p:nvPr>
        </p:nvGraphicFramePr>
        <p:xfrm>
          <a:off x="2571750" y="2330450"/>
          <a:ext cx="3265488" cy="792163"/>
        </p:xfrm>
        <a:graphic>
          <a:graphicData uri="http://schemas.openxmlformats.org/presentationml/2006/ole">
            <mc:AlternateContent xmlns:mc="http://schemas.openxmlformats.org/markup-compatibility/2006">
              <mc:Choice xmlns:v="urn:schemas-microsoft-com:vml" Requires="v">
                <p:oleObj spid="_x0000_s18436" name="Equation" r:id="rId7" imgW="1676160" imgH="406080" progId="Equation.DSMT4">
                  <p:embed/>
                </p:oleObj>
              </mc:Choice>
              <mc:Fallback>
                <p:oleObj name="Equation" r:id="rId7" imgW="1676160" imgH="406080" progId="Equation.DSMT4">
                  <p:embed/>
                  <p:pic>
                    <p:nvPicPr>
                      <p:cNvPr id="12" name="Object 11">
                        <a:extLst>
                          <a:ext uri="{FF2B5EF4-FFF2-40B4-BE49-F238E27FC236}">
                            <a16:creationId xmlns:a16="http://schemas.microsoft.com/office/drawing/2014/main" id="{26791049-CDFB-4BBC-A640-84424AD4E7AD}"/>
                          </a:ext>
                        </a:extLst>
                      </p:cNvPr>
                      <p:cNvPicPr/>
                      <p:nvPr/>
                    </p:nvPicPr>
                    <p:blipFill>
                      <a:blip r:embed="rId8"/>
                      <a:stretch>
                        <a:fillRect/>
                      </a:stretch>
                    </p:blipFill>
                    <p:spPr>
                      <a:xfrm>
                        <a:off x="2571750" y="2330450"/>
                        <a:ext cx="3265488" cy="792163"/>
                      </a:xfrm>
                      <a:prstGeom prst="rect">
                        <a:avLst/>
                      </a:prstGeom>
                    </p:spPr>
                  </p:pic>
                </p:oleObj>
              </mc:Fallback>
            </mc:AlternateContent>
          </a:graphicData>
        </a:graphic>
      </p:graphicFrame>
      <p:pic>
        <p:nvPicPr>
          <p:cNvPr id="21" name="Picture 20">
            <a:extLst>
              <a:ext uri="{FF2B5EF4-FFF2-40B4-BE49-F238E27FC236}">
                <a16:creationId xmlns:a16="http://schemas.microsoft.com/office/drawing/2014/main" id="{B09A4703-E2FC-4E1C-A4DB-56BF70632C43}"/>
              </a:ext>
            </a:extLst>
          </p:cNvPr>
          <p:cNvPicPr>
            <a:picLocks noChangeAspect="1"/>
          </p:cNvPicPr>
          <p:nvPr/>
        </p:nvPicPr>
        <p:blipFill>
          <a:blip r:embed="rId9"/>
          <a:stretch>
            <a:fillRect/>
          </a:stretch>
        </p:blipFill>
        <p:spPr>
          <a:xfrm>
            <a:off x="3262046" y="3581400"/>
            <a:ext cx="3733800" cy="3124200"/>
          </a:xfrm>
          <a:prstGeom prst="rect">
            <a:avLst/>
          </a:prstGeom>
        </p:spPr>
      </p:pic>
      <p:pic>
        <p:nvPicPr>
          <p:cNvPr id="28" name="Audio 27">
            <a:hlinkClick r:id="" action="ppaction://media"/>
            <a:extLst>
              <a:ext uri="{FF2B5EF4-FFF2-40B4-BE49-F238E27FC236}">
                <a16:creationId xmlns:a16="http://schemas.microsoft.com/office/drawing/2014/main" id="{74F63F98-5B5E-483D-8558-F4E9599D66A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
        <p:nvSpPr>
          <p:cNvPr id="29" name="TextBox 28">
            <a:extLst>
              <a:ext uri="{FF2B5EF4-FFF2-40B4-BE49-F238E27FC236}">
                <a16:creationId xmlns:a16="http://schemas.microsoft.com/office/drawing/2014/main" id="{5F057DBC-0742-4E6F-AC1F-90176AC4FFDC}"/>
              </a:ext>
            </a:extLst>
          </p:cNvPr>
          <p:cNvSpPr txBox="1"/>
          <p:nvPr/>
        </p:nvSpPr>
        <p:spPr>
          <a:xfrm>
            <a:off x="5927464" y="5809129"/>
            <a:ext cx="129091" cy="369332"/>
          </a:xfrm>
          <a:prstGeom prst="rect">
            <a:avLst/>
          </a:prstGeom>
          <a:solidFill>
            <a:schemeClr val="bg1"/>
          </a:solidFill>
        </p:spPr>
        <p:txBody>
          <a:bodyPr wrap="square" rtlCol="0">
            <a:spAutoFit/>
          </a:bodyPr>
          <a:lstStyle/>
          <a:p>
            <a:r>
              <a:rPr lang="en-US" i="1" dirty="0">
                <a:latin typeface="Times New Roman" panose="02020603050405020304" pitchFamily="18" charset="0"/>
                <a:cs typeface="Times New Roman" panose="02020603050405020304" pitchFamily="18" charset="0"/>
              </a:rPr>
              <a:t>t</a:t>
            </a:r>
          </a:p>
        </p:txBody>
      </p:sp>
    </p:spTree>
    <p:custDataLst>
      <p:tags r:id="rId2"/>
    </p:custDataLst>
    <p:extLst>
      <p:ext uri="{BB962C8B-B14F-4D97-AF65-F5344CB8AC3E}">
        <p14:creationId xmlns:p14="http://schemas.microsoft.com/office/powerpoint/2010/main" val="1316899831"/>
      </p:ext>
    </p:extLst>
  </p:cSld>
  <p:clrMapOvr>
    <a:masterClrMapping/>
  </p:clrMapOvr>
  <mc:AlternateContent xmlns:mc="http://schemas.openxmlformats.org/markup-compatibility/2006">
    <mc:Choice xmlns:p14="http://schemas.microsoft.com/office/powerpoint/2010/main" Requires="p14">
      <p:transition spd="slow" p14:dur="2000" advTm="84167"/>
    </mc:Choice>
    <mc:Fallback>
      <p:transition spd="slow" advTm="84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orthogonal functions and a projection</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Doing the calculations:</a:t>
            </a:r>
            <a:endParaRPr lang="en-US" dirty="0">
              <a:solidFill>
                <a:prstClr val="white"/>
              </a:solidFill>
              <a:latin typeface="Times New Roman" panose="02020603050405020304" pitchFamily="18" charset="0"/>
            </a:endParaRPr>
          </a:p>
          <a:p>
            <a:pPr lvl="1"/>
            <a:endParaRPr lang="en-US"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dirty="0"/>
          </a:p>
        </p:txBody>
      </p:sp>
      <p:graphicFrame>
        <p:nvGraphicFramePr>
          <p:cNvPr id="10" name="Object 9">
            <a:extLst>
              <a:ext uri="{FF2B5EF4-FFF2-40B4-BE49-F238E27FC236}">
                <a16:creationId xmlns:a16="http://schemas.microsoft.com/office/drawing/2014/main" id="{26C201D2-7311-4599-936F-F00EDCC8C5EB}"/>
              </a:ext>
            </a:extLst>
          </p:cNvPr>
          <p:cNvGraphicFramePr>
            <a:graphicFrameLocks noChangeAspect="1"/>
          </p:cNvGraphicFramePr>
          <p:nvPr>
            <p:extLst>
              <p:ext uri="{D42A27DB-BD31-4B8C-83A1-F6EECF244321}">
                <p14:modId xmlns:p14="http://schemas.microsoft.com/office/powerpoint/2010/main" val="4263784153"/>
              </p:ext>
            </p:extLst>
          </p:nvPr>
        </p:nvGraphicFramePr>
        <p:xfrm>
          <a:off x="1344613" y="2219325"/>
          <a:ext cx="3759200" cy="1063625"/>
        </p:xfrm>
        <a:graphic>
          <a:graphicData uri="http://schemas.openxmlformats.org/presentationml/2006/ole">
            <mc:AlternateContent xmlns:mc="http://schemas.openxmlformats.org/markup-compatibility/2006">
              <mc:Choice xmlns:v="urn:schemas-microsoft-com:vml" Requires="v">
                <p:oleObj spid="_x0000_s19466" name="Equation" r:id="rId6" imgW="1930320" imgH="545760" progId="Equation.DSMT4">
                  <p:embed/>
                </p:oleObj>
              </mc:Choice>
              <mc:Fallback>
                <p:oleObj name="Equation" r:id="rId6" imgW="1930320" imgH="545760" progId="Equation.DSMT4">
                  <p:embed/>
                  <p:pic>
                    <p:nvPicPr>
                      <p:cNvPr id="10" name="Object 9">
                        <a:extLst>
                          <a:ext uri="{FF2B5EF4-FFF2-40B4-BE49-F238E27FC236}">
                            <a16:creationId xmlns:a16="http://schemas.microsoft.com/office/drawing/2014/main" id="{F7725338-3721-46DE-849A-9D5E5E65D6BA}"/>
                          </a:ext>
                        </a:extLst>
                      </p:cNvPr>
                      <p:cNvPicPr/>
                      <p:nvPr/>
                    </p:nvPicPr>
                    <p:blipFill>
                      <a:blip r:embed="rId7"/>
                      <a:stretch>
                        <a:fillRect/>
                      </a:stretch>
                    </p:blipFill>
                    <p:spPr>
                      <a:xfrm>
                        <a:off x="1344613" y="2219325"/>
                        <a:ext cx="3759200" cy="10636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47D26FCF-0546-463B-8CD2-83CB37ED3C25}"/>
              </a:ext>
            </a:extLst>
          </p:cNvPr>
          <p:cNvGraphicFramePr>
            <a:graphicFrameLocks noChangeAspect="1"/>
          </p:cNvGraphicFramePr>
          <p:nvPr>
            <p:extLst>
              <p:ext uri="{D42A27DB-BD31-4B8C-83A1-F6EECF244321}">
                <p14:modId xmlns:p14="http://schemas.microsoft.com/office/powerpoint/2010/main" val="1535025422"/>
              </p:ext>
            </p:extLst>
          </p:nvPr>
        </p:nvGraphicFramePr>
        <p:xfrm>
          <a:off x="5529631" y="2356580"/>
          <a:ext cx="2251075" cy="792162"/>
        </p:xfrm>
        <a:graphic>
          <a:graphicData uri="http://schemas.openxmlformats.org/presentationml/2006/ole">
            <mc:AlternateContent xmlns:mc="http://schemas.openxmlformats.org/markup-compatibility/2006">
              <mc:Choice xmlns:v="urn:schemas-microsoft-com:vml" Requires="v">
                <p:oleObj spid="_x0000_s19467" name="Equation" r:id="rId8" imgW="1155600" imgH="406080" progId="Equation.DSMT4">
                  <p:embed/>
                </p:oleObj>
              </mc:Choice>
              <mc:Fallback>
                <p:oleObj name="Equation" r:id="rId8" imgW="1155600" imgH="406080" progId="Equation.DSMT4">
                  <p:embed/>
                  <p:pic>
                    <p:nvPicPr>
                      <p:cNvPr id="10" name="Object 9">
                        <a:extLst>
                          <a:ext uri="{FF2B5EF4-FFF2-40B4-BE49-F238E27FC236}">
                            <a16:creationId xmlns:a16="http://schemas.microsoft.com/office/drawing/2014/main" id="{26C201D2-7311-4599-936F-F00EDCC8C5EB}"/>
                          </a:ext>
                        </a:extLst>
                      </p:cNvPr>
                      <p:cNvPicPr/>
                      <p:nvPr/>
                    </p:nvPicPr>
                    <p:blipFill>
                      <a:blip r:embed="rId9"/>
                      <a:stretch>
                        <a:fillRect/>
                      </a:stretch>
                    </p:blipFill>
                    <p:spPr>
                      <a:xfrm>
                        <a:off x="5529631" y="2356580"/>
                        <a:ext cx="2251075" cy="79216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0AE753B5-6C90-4DB2-9FA2-D5DFFCC7ACF2}"/>
              </a:ext>
            </a:extLst>
          </p:cNvPr>
          <p:cNvGraphicFramePr>
            <a:graphicFrameLocks noChangeAspect="1"/>
          </p:cNvGraphicFramePr>
          <p:nvPr>
            <p:extLst>
              <p:ext uri="{D42A27DB-BD31-4B8C-83A1-F6EECF244321}">
                <p14:modId xmlns:p14="http://schemas.microsoft.com/office/powerpoint/2010/main" val="3326495130"/>
              </p:ext>
            </p:extLst>
          </p:nvPr>
        </p:nvGraphicFramePr>
        <p:xfrm>
          <a:off x="1468438" y="4079875"/>
          <a:ext cx="3511550" cy="1063625"/>
        </p:xfrm>
        <a:graphic>
          <a:graphicData uri="http://schemas.openxmlformats.org/presentationml/2006/ole">
            <mc:AlternateContent xmlns:mc="http://schemas.openxmlformats.org/markup-compatibility/2006">
              <mc:Choice xmlns:v="urn:schemas-microsoft-com:vml" Requires="v">
                <p:oleObj spid="_x0000_s19468" name="Equation" r:id="rId10" imgW="1803240" imgH="545760" progId="Equation.DSMT4">
                  <p:embed/>
                </p:oleObj>
              </mc:Choice>
              <mc:Fallback>
                <p:oleObj name="Equation" r:id="rId10" imgW="1803240" imgH="545760" progId="Equation.DSMT4">
                  <p:embed/>
                  <p:pic>
                    <p:nvPicPr>
                      <p:cNvPr id="10" name="Object 9">
                        <a:extLst>
                          <a:ext uri="{FF2B5EF4-FFF2-40B4-BE49-F238E27FC236}">
                            <a16:creationId xmlns:a16="http://schemas.microsoft.com/office/drawing/2014/main" id="{26C201D2-7311-4599-936F-F00EDCC8C5EB}"/>
                          </a:ext>
                        </a:extLst>
                      </p:cNvPr>
                      <p:cNvPicPr/>
                      <p:nvPr/>
                    </p:nvPicPr>
                    <p:blipFill>
                      <a:blip r:embed="rId11"/>
                      <a:stretch>
                        <a:fillRect/>
                      </a:stretch>
                    </p:blipFill>
                    <p:spPr>
                      <a:xfrm>
                        <a:off x="1468438" y="4079875"/>
                        <a:ext cx="3511550" cy="10636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B79E8097-32F5-4FB0-A23F-0DF2636A6E69}"/>
              </a:ext>
            </a:extLst>
          </p:cNvPr>
          <p:cNvGraphicFramePr>
            <a:graphicFrameLocks noChangeAspect="1"/>
          </p:cNvGraphicFramePr>
          <p:nvPr>
            <p:extLst>
              <p:ext uri="{D42A27DB-BD31-4B8C-83A1-F6EECF244321}">
                <p14:modId xmlns:p14="http://schemas.microsoft.com/office/powerpoint/2010/main" val="2411456889"/>
              </p:ext>
            </p:extLst>
          </p:nvPr>
        </p:nvGraphicFramePr>
        <p:xfrm>
          <a:off x="5356225" y="4214813"/>
          <a:ext cx="2597150" cy="792162"/>
        </p:xfrm>
        <a:graphic>
          <a:graphicData uri="http://schemas.openxmlformats.org/presentationml/2006/ole">
            <mc:AlternateContent xmlns:mc="http://schemas.openxmlformats.org/markup-compatibility/2006">
              <mc:Choice xmlns:v="urn:schemas-microsoft-com:vml" Requires="v">
                <p:oleObj spid="_x0000_s19469" name="Equation" r:id="rId12" imgW="1333440" imgH="406080" progId="Equation.DSMT4">
                  <p:embed/>
                </p:oleObj>
              </mc:Choice>
              <mc:Fallback>
                <p:oleObj name="Equation" r:id="rId12" imgW="1333440" imgH="406080" progId="Equation.DSMT4">
                  <p:embed/>
                  <p:pic>
                    <p:nvPicPr>
                      <p:cNvPr id="11" name="Object 10">
                        <a:extLst>
                          <a:ext uri="{FF2B5EF4-FFF2-40B4-BE49-F238E27FC236}">
                            <a16:creationId xmlns:a16="http://schemas.microsoft.com/office/drawing/2014/main" id="{47D26FCF-0546-463B-8CD2-83CB37ED3C25}"/>
                          </a:ext>
                        </a:extLst>
                      </p:cNvPr>
                      <p:cNvPicPr/>
                      <p:nvPr/>
                    </p:nvPicPr>
                    <p:blipFill>
                      <a:blip r:embed="rId13"/>
                      <a:stretch>
                        <a:fillRect/>
                      </a:stretch>
                    </p:blipFill>
                    <p:spPr>
                      <a:xfrm>
                        <a:off x="5356225" y="4214813"/>
                        <a:ext cx="2597150" cy="792162"/>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42AE7D17-13FE-4DAF-AB6F-9C46CA72D56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72095536"/>
      </p:ext>
    </p:extLst>
  </p:cSld>
  <p:clrMapOvr>
    <a:masterClrMapping/>
  </p:clrMapOvr>
  <mc:AlternateContent xmlns:mc="http://schemas.openxmlformats.org/markup-compatibility/2006">
    <mc:Choice xmlns:p14="http://schemas.microsoft.com/office/powerpoint/2010/main" Requires="p14">
      <p:transition spd="slow" p14:dur="2000" advTm="58298"/>
    </mc:Choice>
    <mc:Fallback>
      <p:transition spd="slow" advTm="5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E8A6AD-35F9-4563-90DA-7C0CB8D65027}"/>
              </a:ext>
            </a:extLst>
          </p:cNvPr>
          <p:cNvPicPr>
            <a:picLocks noChangeAspect="1"/>
          </p:cNvPicPr>
          <p:nvPr/>
        </p:nvPicPr>
        <p:blipFill>
          <a:blip r:embed="rId6"/>
          <a:stretch>
            <a:fillRect/>
          </a:stretch>
        </p:blipFill>
        <p:spPr>
          <a:xfrm>
            <a:off x="2705100" y="3291682"/>
            <a:ext cx="3733800" cy="3124200"/>
          </a:xfrm>
          <a:prstGeom prst="rect">
            <a:avLst/>
          </a:prstGeom>
        </p:spPr>
      </p:pic>
      <p:sp>
        <p:nvSpPr>
          <p:cNvPr id="2" name="Title 1"/>
          <p:cNvSpPr>
            <a:spLocks noGrp="1"/>
          </p:cNvSpPr>
          <p:nvPr>
            <p:ph type="title"/>
          </p:nvPr>
        </p:nvSpPr>
        <p:spPr/>
        <p:txBody>
          <a:bodyPr/>
          <a:lstStyle/>
          <a:p>
            <a:r>
              <a:rPr lang="en-US" dirty="0"/>
              <a:t>Two orthogonal functions and a projection</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Thus, the best approximation of the periodically extended function </a:t>
            </a:r>
            <a:r>
              <a:rPr lang="en-US" i="1" dirty="0"/>
              <a:t>e</a:t>
            </a:r>
            <a:r>
              <a:rPr lang="en-US" i="1" baseline="30000" dirty="0"/>
              <a:t>t</a:t>
            </a:r>
            <a:r>
              <a:rPr lang="en-US" dirty="0"/>
              <a:t> as a linear combination is the periodic extension of</a:t>
            </a:r>
            <a:endParaRPr lang="en-US" dirty="0">
              <a:solidFill>
                <a:prstClr val="white"/>
              </a:solidFill>
              <a:latin typeface="Times New Roman" panose="02020603050405020304" pitchFamily="18" charset="0"/>
            </a:endParaRPr>
          </a:p>
          <a:p>
            <a:pPr lvl="1"/>
            <a:endParaRPr lang="en-US"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dirty="0"/>
          </a:p>
        </p:txBody>
      </p:sp>
      <p:graphicFrame>
        <p:nvGraphicFramePr>
          <p:cNvPr id="11" name="Object 10">
            <a:extLst>
              <a:ext uri="{FF2B5EF4-FFF2-40B4-BE49-F238E27FC236}">
                <a16:creationId xmlns:a16="http://schemas.microsoft.com/office/drawing/2014/main" id="{47D26FCF-0546-463B-8CD2-83CB37ED3C25}"/>
              </a:ext>
            </a:extLst>
          </p:cNvPr>
          <p:cNvGraphicFramePr>
            <a:graphicFrameLocks noChangeAspect="1"/>
          </p:cNvGraphicFramePr>
          <p:nvPr>
            <p:extLst>
              <p:ext uri="{D42A27DB-BD31-4B8C-83A1-F6EECF244321}">
                <p14:modId xmlns:p14="http://schemas.microsoft.com/office/powerpoint/2010/main" val="2208531904"/>
              </p:ext>
            </p:extLst>
          </p:nvPr>
        </p:nvGraphicFramePr>
        <p:xfrm>
          <a:off x="3603624" y="2434431"/>
          <a:ext cx="1631950" cy="692150"/>
        </p:xfrm>
        <a:graphic>
          <a:graphicData uri="http://schemas.openxmlformats.org/presentationml/2006/ole">
            <mc:AlternateContent xmlns:mc="http://schemas.openxmlformats.org/markup-compatibility/2006">
              <mc:Choice xmlns:v="urn:schemas-microsoft-com:vml" Requires="v">
                <p:oleObj spid="_x0000_s20484" name="Equation" r:id="rId7" imgW="838080" imgH="355320" progId="Equation.DSMT4">
                  <p:embed/>
                </p:oleObj>
              </mc:Choice>
              <mc:Fallback>
                <p:oleObj name="Equation" r:id="rId7" imgW="838080" imgH="355320" progId="Equation.DSMT4">
                  <p:embed/>
                  <p:pic>
                    <p:nvPicPr>
                      <p:cNvPr id="11" name="Object 10">
                        <a:extLst>
                          <a:ext uri="{FF2B5EF4-FFF2-40B4-BE49-F238E27FC236}">
                            <a16:creationId xmlns:a16="http://schemas.microsoft.com/office/drawing/2014/main" id="{47D26FCF-0546-463B-8CD2-83CB37ED3C25}"/>
                          </a:ext>
                        </a:extLst>
                      </p:cNvPr>
                      <p:cNvPicPr/>
                      <p:nvPr/>
                    </p:nvPicPr>
                    <p:blipFill>
                      <a:blip r:embed="rId8"/>
                      <a:stretch>
                        <a:fillRect/>
                      </a:stretch>
                    </p:blipFill>
                    <p:spPr>
                      <a:xfrm>
                        <a:off x="3603624" y="2434431"/>
                        <a:ext cx="1631950" cy="692150"/>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9B11DCC5-FC4E-4AF4-999D-0B379D185F2C}"/>
              </a:ext>
            </a:extLst>
          </p:cNvPr>
          <p:cNvPicPr>
            <a:picLocks noChangeAspect="1"/>
          </p:cNvPicPr>
          <p:nvPr/>
        </p:nvPicPr>
        <p:blipFill>
          <a:blip r:embed="rId9"/>
          <a:stretch>
            <a:fillRect/>
          </a:stretch>
        </p:blipFill>
        <p:spPr>
          <a:xfrm>
            <a:off x="2705100" y="3291682"/>
            <a:ext cx="3733800" cy="3124200"/>
          </a:xfrm>
          <a:prstGeom prst="rect">
            <a:avLst/>
          </a:prstGeom>
        </p:spPr>
      </p:pic>
      <p:pic>
        <p:nvPicPr>
          <p:cNvPr id="14" name="Audio 13">
            <a:hlinkClick r:id="" action="ppaction://media"/>
            <a:extLst>
              <a:ext uri="{FF2B5EF4-FFF2-40B4-BE49-F238E27FC236}">
                <a16:creationId xmlns:a16="http://schemas.microsoft.com/office/drawing/2014/main" id="{BF1A3463-1DA6-447E-96E6-BFB8A5E8B01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
        <p:nvSpPr>
          <p:cNvPr id="16" name="TextBox 15">
            <a:extLst>
              <a:ext uri="{FF2B5EF4-FFF2-40B4-BE49-F238E27FC236}">
                <a16:creationId xmlns:a16="http://schemas.microsoft.com/office/drawing/2014/main" id="{3CBB340A-6328-4BFF-A3F8-60C004376C9B}"/>
              </a:ext>
            </a:extLst>
          </p:cNvPr>
          <p:cNvSpPr txBox="1"/>
          <p:nvPr/>
        </p:nvSpPr>
        <p:spPr>
          <a:xfrm>
            <a:off x="5421851" y="5658519"/>
            <a:ext cx="279702" cy="369332"/>
          </a:xfrm>
          <a:prstGeom prst="rect">
            <a:avLst/>
          </a:prstGeom>
          <a:solidFill>
            <a:schemeClr val="bg1"/>
          </a:solidFill>
        </p:spPr>
        <p:txBody>
          <a:bodyPr wrap="square" rtlCol="0">
            <a:spAutoFit/>
          </a:bodyPr>
          <a:lstStyle/>
          <a:p>
            <a:r>
              <a:rPr lang="en-US" i="1" dirty="0">
                <a:latin typeface="Times New Roman" panose="02020603050405020304" pitchFamily="18" charset="0"/>
                <a:cs typeface="Times New Roman" panose="02020603050405020304" pitchFamily="18" charset="0"/>
              </a:rPr>
              <a:t>t</a:t>
            </a:r>
          </a:p>
        </p:txBody>
      </p:sp>
    </p:spTree>
    <p:custDataLst>
      <p:tags r:id="rId2"/>
    </p:custDataLst>
    <p:extLst>
      <p:ext uri="{BB962C8B-B14F-4D97-AF65-F5344CB8AC3E}">
        <p14:creationId xmlns:p14="http://schemas.microsoft.com/office/powerpoint/2010/main" val="2297023598"/>
      </p:ext>
    </p:extLst>
  </p:cSld>
  <p:clrMapOvr>
    <a:masterClrMapping/>
  </p:clrMapOvr>
  <mc:AlternateContent xmlns:mc="http://schemas.openxmlformats.org/markup-compatibility/2006">
    <mc:Choice xmlns:p14="http://schemas.microsoft.com/office/powerpoint/2010/main" Requires="p14">
      <p:transition spd="slow" p14:dur="2000" advTm="45309"/>
    </mc:Choice>
    <mc:Fallback>
      <p:transition spd="slow" advTm="45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complex exponentials</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Next, consider the complex-valued functions</a:t>
            </a:r>
            <a:br>
              <a:rPr lang="en-US" dirty="0"/>
            </a:br>
            <a:br>
              <a:rPr lang="en-US" dirty="0"/>
            </a:br>
            <a:br>
              <a:rPr lang="en-US" dirty="0"/>
            </a:br>
            <a:br>
              <a:rPr lang="en-US" dirty="0"/>
            </a:br>
            <a:r>
              <a:rPr lang="en-US" dirty="0"/>
              <a:t>where </a:t>
            </a:r>
            <a:r>
              <a:rPr lang="en-US" i="1" dirty="0"/>
              <a:t>n</a:t>
            </a:r>
            <a:r>
              <a:rPr lang="en-US" dirty="0"/>
              <a:t> is any integer</a:t>
            </a:r>
          </a:p>
          <a:p>
            <a:pPr lvl="1"/>
            <a:endParaRPr lang="en-US"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Periodic functions and Fourier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dirty="0"/>
          </a:p>
        </p:txBody>
      </p:sp>
      <p:graphicFrame>
        <p:nvGraphicFramePr>
          <p:cNvPr id="5" name="Object 4">
            <a:extLst>
              <a:ext uri="{FF2B5EF4-FFF2-40B4-BE49-F238E27FC236}">
                <a16:creationId xmlns:a16="http://schemas.microsoft.com/office/drawing/2014/main" id="{1FE19EEF-D7D6-41A8-8257-78C83C3C905A}"/>
              </a:ext>
            </a:extLst>
          </p:cNvPr>
          <p:cNvGraphicFramePr>
            <a:graphicFrameLocks noChangeAspect="1"/>
          </p:cNvGraphicFramePr>
          <p:nvPr>
            <p:extLst>
              <p:ext uri="{D42A27DB-BD31-4B8C-83A1-F6EECF244321}">
                <p14:modId xmlns:p14="http://schemas.microsoft.com/office/powerpoint/2010/main" val="2531942622"/>
              </p:ext>
            </p:extLst>
          </p:nvPr>
        </p:nvGraphicFramePr>
        <p:xfrm>
          <a:off x="3541713" y="2106613"/>
          <a:ext cx="1677987" cy="717550"/>
        </p:xfrm>
        <a:graphic>
          <a:graphicData uri="http://schemas.openxmlformats.org/presentationml/2006/ole">
            <mc:AlternateContent xmlns:mc="http://schemas.openxmlformats.org/markup-compatibility/2006">
              <mc:Choice xmlns:v="urn:schemas-microsoft-com:vml" Requires="v">
                <p:oleObj spid="_x0000_s10262" name="Equation" r:id="rId6" imgW="711000" imgH="304560" progId="Equation.DSMT4">
                  <p:embed/>
                </p:oleObj>
              </mc:Choice>
              <mc:Fallback>
                <p:oleObj name="Equation" r:id="rId6" imgW="711000" imgH="304560" progId="Equation.DSMT4">
                  <p:embed/>
                  <p:pic>
                    <p:nvPicPr>
                      <p:cNvPr id="5" name="Object 4">
                        <a:extLst>
                          <a:ext uri="{FF2B5EF4-FFF2-40B4-BE49-F238E27FC236}">
                            <a16:creationId xmlns:a16="http://schemas.microsoft.com/office/drawing/2014/main" id="{1FE19EEF-D7D6-41A8-8257-78C83C3C905A}"/>
                          </a:ext>
                        </a:extLst>
                      </p:cNvPr>
                      <p:cNvPicPr/>
                      <p:nvPr/>
                    </p:nvPicPr>
                    <p:blipFill>
                      <a:blip r:embed="rId7"/>
                      <a:stretch>
                        <a:fillRect/>
                      </a:stretch>
                    </p:blipFill>
                    <p:spPr>
                      <a:xfrm>
                        <a:off x="3541713" y="2106613"/>
                        <a:ext cx="1677987" cy="717550"/>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2E880257-1249-4A60-A57F-10F85246AC86}"/>
              </a:ext>
            </a:extLst>
          </p:cNvPr>
          <p:cNvGraphicFramePr>
            <a:graphicFrameLocks noChangeAspect="1"/>
          </p:cNvGraphicFramePr>
          <p:nvPr>
            <p:extLst>
              <p:ext uri="{D42A27DB-BD31-4B8C-83A1-F6EECF244321}">
                <p14:modId xmlns:p14="http://schemas.microsoft.com/office/powerpoint/2010/main" val="4193550937"/>
              </p:ext>
            </p:extLst>
          </p:nvPr>
        </p:nvGraphicFramePr>
        <p:xfrm>
          <a:off x="1146869" y="3565525"/>
          <a:ext cx="3892550" cy="1409700"/>
        </p:xfrm>
        <a:graphic>
          <a:graphicData uri="http://schemas.openxmlformats.org/presentationml/2006/ole">
            <mc:AlternateContent xmlns:mc="http://schemas.openxmlformats.org/markup-compatibility/2006">
              <mc:Choice xmlns:v="urn:schemas-microsoft-com:vml" Requires="v">
                <p:oleObj spid="_x0000_s10263" name="Equation" r:id="rId8" imgW="1650960" imgH="596880" progId="Equation.DSMT4">
                  <p:embed/>
                </p:oleObj>
              </mc:Choice>
              <mc:Fallback>
                <p:oleObj name="Equation" r:id="rId8" imgW="1650960" imgH="596880" progId="Equation.DSMT4">
                  <p:embed/>
                  <p:pic>
                    <p:nvPicPr>
                      <p:cNvPr id="40" name="Object 39">
                        <a:extLst>
                          <a:ext uri="{FF2B5EF4-FFF2-40B4-BE49-F238E27FC236}">
                            <a16:creationId xmlns:a16="http://schemas.microsoft.com/office/drawing/2014/main" id="{2E880257-1249-4A60-A57F-10F85246AC86}"/>
                          </a:ext>
                        </a:extLst>
                      </p:cNvPr>
                      <p:cNvPicPr/>
                      <p:nvPr/>
                    </p:nvPicPr>
                    <p:blipFill>
                      <a:blip r:embed="rId9"/>
                      <a:stretch>
                        <a:fillRect/>
                      </a:stretch>
                    </p:blipFill>
                    <p:spPr>
                      <a:xfrm>
                        <a:off x="1146869" y="3565525"/>
                        <a:ext cx="3892550" cy="14097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ECD8C82-8870-4C33-82EA-999017E0DEAB}"/>
              </a:ext>
            </a:extLst>
          </p:cNvPr>
          <p:cNvGraphicFramePr>
            <a:graphicFrameLocks noChangeAspect="1"/>
          </p:cNvGraphicFramePr>
          <p:nvPr>
            <p:extLst>
              <p:ext uri="{D42A27DB-BD31-4B8C-83A1-F6EECF244321}">
                <p14:modId xmlns:p14="http://schemas.microsoft.com/office/powerpoint/2010/main" val="2224521199"/>
              </p:ext>
            </p:extLst>
          </p:nvPr>
        </p:nvGraphicFramePr>
        <p:xfrm>
          <a:off x="2178050" y="5039884"/>
          <a:ext cx="2393950" cy="1409700"/>
        </p:xfrm>
        <a:graphic>
          <a:graphicData uri="http://schemas.openxmlformats.org/presentationml/2006/ole">
            <mc:AlternateContent xmlns:mc="http://schemas.openxmlformats.org/markup-compatibility/2006">
              <mc:Choice xmlns:v="urn:schemas-microsoft-com:vml" Requires="v">
                <p:oleObj spid="_x0000_s10264" name="Equation" r:id="rId10" imgW="1015920" imgH="596880" progId="Equation.DSMT4">
                  <p:embed/>
                </p:oleObj>
              </mc:Choice>
              <mc:Fallback>
                <p:oleObj name="Equation" r:id="rId10" imgW="1015920" imgH="596880" progId="Equation.DSMT4">
                  <p:embed/>
                  <p:pic>
                    <p:nvPicPr>
                      <p:cNvPr id="40" name="Object 39">
                        <a:extLst>
                          <a:ext uri="{FF2B5EF4-FFF2-40B4-BE49-F238E27FC236}">
                            <a16:creationId xmlns:a16="http://schemas.microsoft.com/office/drawing/2014/main" id="{2E880257-1249-4A60-A57F-10F85246AC86}"/>
                          </a:ext>
                        </a:extLst>
                      </p:cNvPr>
                      <p:cNvPicPr/>
                      <p:nvPr/>
                    </p:nvPicPr>
                    <p:blipFill>
                      <a:blip r:embed="rId11"/>
                      <a:stretch>
                        <a:fillRect/>
                      </a:stretch>
                    </p:blipFill>
                    <p:spPr>
                      <a:xfrm>
                        <a:off x="2178050" y="5039884"/>
                        <a:ext cx="2393950" cy="14097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6D512931-8FD3-49A7-AC44-9A1E02F0288E}"/>
              </a:ext>
            </a:extLst>
          </p:cNvPr>
          <p:cNvGraphicFramePr>
            <a:graphicFrameLocks noChangeAspect="1"/>
          </p:cNvGraphicFramePr>
          <p:nvPr>
            <p:extLst>
              <p:ext uri="{D42A27DB-BD31-4B8C-83A1-F6EECF244321}">
                <p14:modId xmlns:p14="http://schemas.microsoft.com/office/powerpoint/2010/main" val="1875259867"/>
              </p:ext>
            </p:extLst>
          </p:nvPr>
        </p:nvGraphicFramePr>
        <p:xfrm>
          <a:off x="4888117" y="4991100"/>
          <a:ext cx="2005013" cy="1409700"/>
        </p:xfrm>
        <a:graphic>
          <a:graphicData uri="http://schemas.openxmlformats.org/presentationml/2006/ole">
            <mc:AlternateContent xmlns:mc="http://schemas.openxmlformats.org/markup-compatibility/2006">
              <mc:Choice xmlns:v="urn:schemas-microsoft-com:vml" Requires="v">
                <p:oleObj spid="_x0000_s10265" name="Equation" r:id="rId12" imgW="850680" imgH="596880" progId="Equation.DSMT4">
                  <p:embed/>
                </p:oleObj>
              </mc:Choice>
              <mc:Fallback>
                <p:oleObj name="Equation" r:id="rId12" imgW="850680" imgH="596880" progId="Equation.DSMT4">
                  <p:embed/>
                  <p:pic>
                    <p:nvPicPr>
                      <p:cNvPr id="10" name="Object 9">
                        <a:extLst>
                          <a:ext uri="{FF2B5EF4-FFF2-40B4-BE49-F238E27FC236}">
                            <a16:creationId xmlns:a16="http://schemas.microsoft.com/office/drawing/2014/main" id="{5ECD8C82-8870-4C33-82EA-999017E0DEAB}"/>
                          </a:ext>
                        </a:extLst>
                      </p:cNvPr>
                      <p:cNvPicPr/>
                      <p:nvPr/>
                    </p:nvPicPr>
                    <p:blipFill>
                      <a:blip r:embed="rId13"/>
                      <a:stretch>
                        <a:fillRect/>
                      </a:stretch>
                    </p:blipFill>
                    <p:spPr>
                      <a:xfrm>
                        <a:off x="4888117" y="4991100"/>
                        <a:ext cx="2005013" cy="140970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CC4BB5A3-4533-4F80-B1BF-F0ADC2C2669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74933269"/>
      </p:ext>
    </p:extLst>
  </p:cSld>
  <p:clrMapOvr>
    <a:masterClrMapping/>
  </p:clrMapOvr>
  <mc:AlternateContent xmlns:mc="http://schemas.openxmlformats.org/markup-compatibility/2006">
    <mc:Choice xmlns:p14="http://schemas.microsoft.com/office/powerpoint/2010/main" Requires="p14">
      <p:transition spd="slow" p14:dur="2000" advTm="123194"/>
    </mc:Choice>
    <mc:Fallback>
      <p:transition spd="slow" advTm="123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3"/>
</p:tagLst>
</file>

<file path=ppt/tags/tag10.xml><?xml version="1.0" encoding="utf-8"?>
<p:tagLst xmlns:a="http://schemas.openxmlformats.org/drawingml/2006/main" xmlns:r="http://schemas.openxmlformats.org/officeDocument/2006/relationships" xmlns:p="http://schemas.openxmlformats.org/presentationml/2006/main">
  <p:tag name="TIMING" val="|18.9|19.9|15.8|3.8|27.7"/>
</p:tagLst>
</file>

<file path=ppt/tags/tag11.xml><?xml version="1.0" encoding="utf-8"?>
<p:tagLst xmlns:a="http://schemas.openxmlformats.org/drawingml/2006/main" xmlns:r="http://schemas.openxmlformats.org/officeDocument/2006/relationships" xmlns:p="http://schemas.openxmlformats.org/presentationml/2006/main">
  <p:tag name="TIMING" val="|23.6|10.9"/>
</p:tagLst>
</file>

<file path=ppt/tags/tag12.xml><?xml version="1.0" encoding="utf-8"?>
<p:tagLst xmlns:a="http://schemas.openxmlformats.org/drawingml/2006/main" xmlns:r="http://schemas.openxmlformats.org/officeDocument/2006/relationships" xmlns:p="http://schemas.openxmlformats.org/presentationml/2006/main">
  <p:tag name="TIMING" val="|18"/>
</p:tagLst>
</file>

<file path=ppt/tags/tag13.xml><?xml version="1.0" encoding="utf-8"?>
<p:tagLst xmlns:a="http://schemas.openxmlformats.org/drawingml/2006/main" xmlns:r="http://schemas.openxmlformats.org/officeDocument/2006/relationships" xmlns:p="http://schemas.openxmlformats.org/presentationml/2006/main">
  <p:tag name="TIMING" val="|12.7|18.6|27.9"/>
</p:tagLst>
</file>

<file path=ppt/tags/tag14.xml><?xml version="1.0" encoding="utf-8"?>
<p:tagLst xmlns:a="http://schemas.openxmlformats.org/drawingml/2006/main" xmlns:r="http://schemas.openxmlformats.org/officeDocument/2006/relationships" xmlns:p="http://schemas.openxmlformats.org/presentationml/2006/main">
  <p:tag name="TIMING" val="|22.5|31.5|18.9"/>
</p:tagLst>
</file>

<file path=ppt/tags/tag15.xml><?xml version="1.0" encoding="utf-8"?>
<p:tagLst xmlns:a="http://schemas.openxmlformats.org/drawingml/2006/main" xmlns:r="http://schemas.openxmlformats.org/officeDocument/2006/relationships" xmlns:p="http://schemas.openxmlformats.org/presentationml/2006/main">
  <p:tag name="TIMING" val="|23.7|23.2"/>
</p:tagLst>
</file>

<file path=ppt/tags/tag16.xml><?xml version="1.0" encoding="utf-8"?>
<p:tagLst xmlns:a="http://schemas.openxmlformats.org/drawingml/2006/main" xmlns:r="http://schemas.openxmlformats.org/officeDocument/2006/relationships" xmlns:p="http://schemas.openxmlformats.org/presentationml/2006/main">
  <p:tag name="TIMING" val="|27.4|18.3|45"/>
</p:tagLst>
</file>

<file path=ppt/tags/tag17.xml><?xml version="1.0" encoding="utf-8"?>
<p:tagLst xmlns:a="http://schemas.openxmlformats.org/drawingml/2006/main" xmlns:r="http://schemas.openxmlformats.org/officeDocument/2006/relationships" xmlns:p="http://schemas.openxmlformats.org/presentationml/2006/main">
  <p:tag name="TIMING" val="|15.4|7.2|27.2"/>
</p:tagLst>
</file>

<file path=ppt/tags/tag18.xml><?xml version="1.0" encoding="utf-8"?>
<p:tagLst xmlns:a="http://schemas.openxmlformats.org/drawingml/2006/main" xmlns:r="http://schemas.openxmlformats.org/officeDocument/2006/relationships" xmlns:p="http://schemas.openxmlformats.org/presentationml/2006/main">
  <p:tag name="TIMING" val="|23.4|14.7|18.8|15.1"/>
</p:tagLst>
</file>

<file path=ppt/tags/tag19.xml><?xml version="1.0" encoding="utf-8"?>
<p:tagLst xmlns:a="http://schemas.openxmlformats.org/drawingml/2006/main" xmlns:r="http://schemas.openxmlformats.org/officeDocument/2006/relationships" xmlns:p="http://schemas.openxmlformats.org/presentationml/2006/main">
  <p:tag name="TIMING" val="|8.2|15.7|22.4|10.4|13|37.9|27.5"/>
</p:tagLst>
</file>

<file path=ppt/tags/tag2.xml><?xml version="1.0" encoding="utf-8"?>
<p:tagLst xmlns:a="http://schemas.openxmlformats.org/drawingml/2006/main" xmlns:r="http://schemas.openxmlformats.org/officeDocument/2006/relationships" xmlns:p="http://schemas.openxmlformats.org/presentationml/2006/main">
  <p:tag name="TIMING" val="|8.7|50.5|27.8|15.8"/>
</p:tagLst>
</file>

<file path=ppt/tags/tag20.xml><?xml version="1.0" encoding="utf-8"?>
<p:tagLst xmlns:a="http://schemas.openxmlformats.org/drawingml/2006/main" xmlns:r="http://schemas.openxmlformats.org/officeDocument/2006/relationships" xmlns:p="http://schemas.openxmlformats.org/presentationml/2006/main">
  <p:tag name="TIMING" val="|24.9|6.3|17.9|11.4"/>
</p:tagLst>
</file>

<file path=ppt/tags/tag21.xml><?xml version="1.0" encoding="utf-8"?>
<p:tagLst xmlns:a="http://schemas.openxmlformats.org/drawingml/2006/main" xmlns:r="http://schemas.openxmlformats.org/officeDocument/2006/relationships" xmlns:p="http://schemas.openxmlformats.org/presentationml/2006/main">
  <p:tag name="TIMING" val="|32.9"/>
</p:tagLst>
</file>

<file path=ppt/tags/tag3.xml><?xml version="1.0" encoding="utf-8"?>
<p:tagLst xmlns:a="http://schemas.openxmlformats.org/drawingml/2006/main" xmlns:r="http://schemas.openxmlformats.org/officeDocument/2006/relationships" xmlns:p="http://schemas.openxmlformats.org/presentationml/2006/main">
  <p:tag name="TIMING" val="|15.3|15.7"/>
</p:tagLst>
</file>

<file path=ppt/tags/tag4.xml><?xml version="1.0" encoding="utf-8"?>
<p:tagLst xmlns:a="http://schemas.openxmlformats.org/drawingml/2006/main" xmlns:r="http://schemas.openxmlformats.org/officeDocument/2006/relationships" xmlns:p="http://schemas.openxmlformats.org/presentationml/2006/main">
  <p:tag name="TIMING" val="|41.8"/>
</p:tagLst>
</file>

<file path=ppt/tags/tag5.xml><?xml version="1.0" encoding="utf-8"?>
<p:tagLst xmlns:a="http://schemas.openxmlformats.org/drawingml/2006/main" xmlns:r="http://schemas.openxmlformats.org/officeDocument/2006/relationships" xmlns:p="http://schemas.openxmlformats.org/presentationml/2006/main">
  <p:tag name="TIMING" val="|3.1|15.5|10.6|19.8"/>
</p:tagLst>
</file>

<file path=ppt/tags/tag6.xml><?xml version="1.0" encoding="utf-8"?>
<p:tagLst xmlns:a="http://schemas.openxmlformats.org/drawingml/2006/main" xmlns:r="http://schemas.openxmlformats.org/officeDocument/2006/relationships" xmlns:p="http://schemas.openxmlformats.org/presentationml/2006/main">
  <p:tag name="TIMING" val="|25.5"/>
</p:tagLst>
</file>

<file path=ppt/tags/tag7.xml><?xml version="1.0" encoding="utf-8"?>
<p:tagLst xmlns:a="http://schemas.openxmlformats.org/drawingml/2006/main" xmlns:r="http://schemas.openxmlformats.org/officeDocument/2006/relationships" xmlns:p="http://schemas.openxmlformats.org/presentationml/2006/main">
  <p:tag name="TIMING" val="|30.7|36.9|26.2"/>
</p:tagLst>
</file>

<file path=ppt/tags/tag8.xml><?xml version="1.0" encoding="utf-8"?>
<p:tagLst xmlns:a="http://schemas.openxmlformats.org/drawingml/2006/main" xmlns:r="http://schemas.openxmlformats.org/officeDocument/2006/relationships" xmlns:p="http://schemas.openxmlformats.org/presentationml/2006/main">
  <p:tag name="TIMING" val="|20.3|11.1"/>
</p:tagLst>
</file>

<file path=ppt/tags/tag9.xml><?xml version="1.0" encoding="utf-8"?>
<p:tagLst xmlns:a="http://schemas.openxmlformats.org/drawingml/2006/main" xmlns:r="http://schemas.openxmlformats.org/officeDocument/2006/relationships" xmlns:p="http://schemas.openxmlformats.org/presentationml/2006/main">
  <p:tag name="TIMING" val="|17.5|21.7|12.8|14.9|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112240</TotalTime>
  <Words>1275</Words>
  <Application>Microsoft Office PowerPoint</Application>
  <PresentationFormat>On-screen Show (4:3)</PresentationFormat>
  <Paragraphs>177</Paragraphs>
  <Slides>27</Slides>
  <Notes>0</Notes>
  <HiddenSlides>0</HiddenSlides>
  <MMClips>27</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27</vt:i4>
      </vt:variant>
    </vt:vector>
  </HeadingPairs>
  <TitlesOfParts>
    <vt:vector size="39" baseType="lpstr">
      <vt:lpstr>Arial</vt:lpstr>
      <vt:lpstr>Bookman Old Style</vt:lpstr>
      <vt:lpstr>Calibri</vt:lpstr>
      <vt:lpstr>Cambria</vt:lpstr>
      <vt:lpstr>Consolas</vt:lpstr>
      <vt:lpstr>Constantia</vt:lpstr>
      <vt:lpstr>Courier New</vt:lpstr>
      <vt:lpstr>Georgia</vt:lpstr>
      <vt:lpstr>Times New Roman</vt:lpstr>
      <vt:lpstr>Office Theme</vt:lpstr>
      <vt:lpstr>MathType 6.0 Equation</vt:lpstr>
      <vt:lpstr>Equation</vt:lpstr>
      <vt:lpstr>Periodic functions and Fourier series</vt:lpstr>
      <vt:lpstr>Introduction</vt:lpstr>
      <vt:lpstr>An inner product for functions</vt:lpstr>
      <vt:lpstr>An inner product for functions</vt:lpstr>
      <vt:lpstr>An inner product for functions</vt:lpstr>
      <vt:lpstr>Two orthogonal functions and a projection</vt:lpstr>
      <vt:lpstr>Two orthogonal functions and a projection</vt:lpstr>
      <vt:lpstr>Two orthogonal functions and a projection</vt:lpstr>
      <vt:lpstr>Orthogonal complex exponentials</vt:lpstr>
      <vt:lpstr>Orthogonal complex exponentials</vt:lpstr>
      <vt:lpstr>Orthogonal complex exponentials</vt:lpstr>
      <vt:lpstr>Orthogonal complex exponentials</vt:lpstr>
      <vt:lpstr>Orthogonal complex exponentials</vt:lpstr>
      <vt:lpstr>Orthogonal complex exponentials</vt:lpstr>
      <vt:lpstr>Orthogonal complex exponentials</vt:lpstr>
      <vt:lpstr>A Fourier approximation</vt:lpstr>
      <vt:lpstr>A Fourier approximation</vt:lpstr>
      <vt:lpstr>A Fourier approximation</vt:lpstr>
      <vt:lpstr>A Fourier approximation</vt:lpstr>
      <vt:lpstr>A Fourier approximation</vt:lpstr>
      <vt:lpstr>Maple code</vt:lpstr>
      <vt:lpstr>Other Fourier series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1900</cp:revision>
  <dcterms:created xsi:type="dcterms:W3CDTF">2020-04-30T19:27:29Z</dcterms:created>
  <dcterms:modified xsi:type="dcterms:W3CDTF">2021-10-16T00:58:17Z</dcterms:modified>
</cp:coreProperties>
</file>